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5" r:id="rId4"/>
    <p:sldId id="279" r:id="rId5"/>
    <p:sldId id="280" r:id="rId6"/>
    <p:sldId id="281" r:id="rId7"/>
    <p:sldId id="258" r:id="rId8"/>
    <p:sldId id="259" r:id="rId9"/>
    <p:sldId id="287" r:id="rId10"/>
    <p:sldId id="261" r:id="rId11"/>
    <p:sldId id="288" r:id="rId12"/>
    <p:sldId id="289" r:id="rId13"/>
    <p:sldId id="262" r:id="rId14"/>
    <p:sldId id="265" r:id="rId15"/>
    <p:sldId id="283" r:id="rId16"/>
    <p:sldId id="266" r:id="rId17"/>
    <p:sldId id="286" r:id="rId18"/>
    <p:sldId id="282" r:id="rId19"/>
    <p:sldId id="267" r:id="rId20"/>
    <p:sldId id="284" r:id="rId21"/>
    <p:sldId id="268" r:id="rId22"/>
    <p:sldId id="269" r:id="rId23"/>
    <p:sldId id="270"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321"/>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24" autoAdjust="0"/>
  </p:normalViewPr>
  <p:slideViewPr>
    <p:cSldViewPr>
      <p:cViewPr varScale="1">
        <p:scale>
          <a:sx n="81" d="100"/>
          <a:sy n="81"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jpg"/>
          <p:cNvPicPr>
            <a:picLocks noChangeAspect="1"/>
          </p:cNvPicPr>
          <p:nvPr/>
        </p:nvPicPr>
        <p:blipFill>
          <a:blip r:embed="rId2" cstate="print">
            <a:lum bright="-10000" contrast="-30000"/>
          </a:blip>
          <a:stretch>
            <a:fillRect/>
          </a:stretch>
        </p:blipFill>
        <p:spPr>
          <a:xfrm>
            <a:off x="0" y="0"/>
            <a:ext cx="9144000" cy="6858000"/>
          </a:xfrm>
          <a:prstGeom prst="rect">
            <a:avLst/>
          </a:prstGeom>
        </p:spPr>
      </p:pic>
      <p:sp>
        <p:nvSpPr>
          <p:cNvPr id="5" name="TextBox 4"/>
          <p:cNvSpPr txBox="1"/>
          <p:nvPr/>
        </p:nvSpPr>
        <p:spPr>
          <a:xfrm>
            <a:off x="1371600" y="2274838"/>
            <a:ext cx="6781800" cy="2923877"/>
          </a:xfrm>
          <a:prstGeom prst="rect">
            <a:avLst/>
          </a:prstGeom>
          <a:noFill/>
        </p:spPr>
        <p:txBody>
          <a:bodyPr wrap="square" rtlCol="0">
            <a:spAutoFit/>
          </a:bodyPr>
          <a:lstStyle/>
          <a:p>
            <a:pPr algn="ctr"/>
            <a:r>
              <a:rPr lang="en-IN" sz="4000" dirty="0" smtClean="0">
                <a:ln w="18415" cmpd="sng">
                  <a:solidFill>
                    <a:srgbClr val="FFFFFF"/>
                  </a:solidFill>
                  <a:prstDash val="solid"/>
                </a:ln>
                <a:solidFill>
                  <a:srgbClr val="FFFFFF"/>
                </a:solidFill>
                <a:effectLst>
                  <a:glow rad="101600">
                    <a:schemeClr val="tx1">
                      <a:alpha val="40000"/>
                    </a:schemeClr>
                  </a:glow>
                  <a:outerShdw blurRad="50800" dist="38100" dir="18900000" algn="bl" rotWithShape="0">
                    <a:prstClr val="black">
                      <a:alpha val="40000"/>
                    </a:prstClr>
                  </a:outerShdw>
                </a:effectLst>
                <a:latin typeface="Algerian" pitchFamily="82" charset="0"/>
              </a:rPr>
              <a:t>Department of History</a:t>
            </a:r>
          </a:p>
          <a:p>
            <a:pPr algn="ctr"/>
            <a:endParaRPr lang="en-IN" sz="3600" dirty="0" smtClean="0">
              <a:ln w="18415" cmpd="sng">
                <a:solidFill>
                  <a:srgbClr val="FFFFFF"/>
                </a:solidFill>
                <a:prstDash val="solid"/>
              </a:ln>
              <a:solidFill>
                <a:srgbClr val="FFFFFF"/>
              </a:solidFill>
              <a:effectLst>
                <a:glow rad="101600">
                  <a:schemeClr val="tx1">
                    <a:alpha val="40000"/>
                  </a:schemeClr>
                </a:glow>
                <a:outerShdw blurRad="50800" dist="38100" dir="18900000" algn="bl" rotWithShape="0">
                  <a:prstClr val="black">
                    <a:alpha val="40000"/>
                  </a:prstClr>
                </a:outerShdw>
              </a:effectLst>
              <a:latin typeface="Algerian" pitchFamily="82" charset="0"/>
            </a:endParaRPr>
          </a:p>
          <a:p>
            <a:pPr algn="ctr"/>
            <a:r>
              <a:rPr lang="en-IN" sz="3600" dirty="0" smtClean="0">
                <a:ln w="18415" cmpd="sng">
                  <a:solidFill>
                    <a:srgbClr val="FFFFFF"/>
                  </a:solidFill>
                  <a:prstDash val="solid"/>
                </a:ln>
                <a:solidFill>
                  <a:srgbClr val="FFFFFF"/>
                </a:solidFill>
                <a:effectLst>
                  <a:glow rad="101600">
                    <a:schemeClr val="tx1">
                      <a:alpha val="40000"/>
                    </a:schemeClr>
                  </a:glow>
                  <a:outerShdw blurRad="50800" dist="38100" dir="18900000" algn="bl" rotWithShape="0">
                    <a:prstClr val="black">
                      <a:alpha val="40000"/>
                    </a:prstClr>
                  </a:outerShdw>
                </a:effectLst>
                <a:latin typeface="Algerian" pitchFamily="82" charset="0"/>
              </a:rPr>
              <a:t>Jesus and Mary College</a:t>
            </a:r>
          </a:p>
          <a:p>
            <a:pPr algn="ctr"/>
            <a:r>
              <a:rPr lang="en-IN" sz="3600" dirty="0" smtClean="0">
                <a:ln w="18415" cmpd="sng">
                  <a:solidFill>
                    <a:srgbClr val="FFFFFF"/>
                  </a:solidFill>
                  <a:prstDash val="solid"/>
                </a:ln>
                <a:solidFill>
                  <a:srgbClr val="FFFFFF"/>
                </a:solidFill>
                <a:effectLst>
                  <a:glow rad="101600">
                    <a:schemeClr val="tx1">
                      <a:alpha val="40000"/>
                    </a:schemeClr>
                  </a:glow>
                  <a:outerShdw blurRad="50800" dist="38100" dir="18900000" algn="bl" rotWithShape="0">
                    <a:prstClr val="black">
                      <a:alpha val="40000"/>
                    </a:prstClr>
                  </a:outerShdw>
                </a:effectLst>
                <a:latin typeface="Algerian" pitchFamily="82" charset="0"/>
              </a:rPr>
              <a:t>University of Delhi</a:t>
            </a:r>
          </a:p>
          <a:p>
            <a:pPr algn="ctr"/>
            <a:r>
              <a:rPr lang="en-IN" sz="3600" dirty="0" smtClean="0">
                <a:ln w="18415" cmpd="sng">
                  <a:solidFill>
                    <a:srgbClr val="FFFFFF"/>
                  </a:solidFill>
                  <a:prstDash val="solid"/>
                </a:ln>
                <a:solidFill>
                  <a:srgbClr val="FFFFFF"/>
                </a:solidFill>
                <a:effectLst>
                  <a:glow rad="101600">
                    <a:schemeClr val="tx1">
                      <a:alpha val="40000"/>
                    </a:schemeClr>
                  </a:glow>
                  <a:outerShdw blurRad="50800" dist="38100" dir="18900000" algn="bl" rotWithShape="0">
                    <a:prstClr val="black">
                      <a:alpha val="40000"/>
                    </a:prstClr>
                  </a:outerShdw>
                </a:effectLst>
                <a:latin typeface="Algerian" pitchFamily="82" charset="0"/>
              </a:rPr>
              <a:t>2015-2018</a:t>
            </a:r>
            <a:endParaRPr lang="en-IN" sz="3600" dirty="0">
              <a:ln w="18415" cmpd="sng">
                <a:solidFill>
                  <a:srgbClr val="FFFFFF"/>
                </a:solidFill>
                <a:prstDash val="solid"/>
              </a:ln>
              <a:solidFill>
                <a:srgbClr val="FFFFFF"/>
              </a:solidFill>
              <a:effectLst>
                <a:glow rad="101600">
                  <a:schemeClr val="tx1">
                    <a:alpha val="40000"/>
                  </a:schemeClr>
                </a:glow>
                <a:outerShdw blurRad="50800" dist="38100" dir="18900000" algn="bl" rotWithShape="0">
                  <a:prstClr val="black">
                    <a:alpha val="40000"/>
                  </a:prstClr>
                </a:outerShdw>
              </a:effectLst>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jpg"/>
          <p:cNvPicPr>
            <a:picLocks noChangeAspect="1"/>
          </p:cNvPicPr>
          <p:nvPr/>
        </p:nvPicPr>
        <p:blipFill>
          <a:blip r:embed="rId2">
            <a:lum bright="80000"/>
          </a:blip>
          <a:stretch>
            <a:fillRect/>
          </a:stretch>
        </p:blipFill>
        <p:spPr>
          <a:xfrm>
            <a:off x="0" y="0"/>
            <a:ext cx="9144000" cy="6858000"/>
          </a:xfrm>
          <a:prstGeom prst="rect">
            <a:avLst/>
          </a:prstGeom>
        </p:spPr>
      </p:pic>
      <p:sp>
        <p:nvSpPr>
          <p:cNvPr id="2" name="Title 1"/>
          <p:cNvSpPr>
            <a:spLocks noGrp="1"/>
          </p:cNvSpPr>
          <p:nvPr>
            <p:ph type="title"/>
          </p:nvPr>
        </p:nvSpPr>
        <p:spPr>
          <a:xfrm>
            <a:off x="457200" y="152400"/>
            <a:ext cx="8229600" cy="990600"/>
          </a:xfrm>
        </p:spPr>
        <p:txBody>
          <a:bodyPr>
            <a:normAutofit/>
          </a:bodyPr>
          <a:lstStyle/>
          <a:p>
            <a:r>
              <a:rPr lang="en-IN" sz="2000" b="1" dirty="0" smtClean="0">
                <a:solidFill>
                  <a:srgbClr val="0070C0"/>
                </a:solidFill>
                <a:latin typeface="Algerian" pitchFamily="82" charset="0"/>
              </a:rPr>
              <a:t>VISITS TO THE DEPARTMENT</a:t>
            </a:r>
            <a:br>
              <a:rPr lang="en-IN" sz="2000" b="1" dirty="0" smtClean="0">
                <a:solidFill>
                  <a:srgbClr val="0070C0"/>
                </a:solidFill>
                <a:latin typeface="Algerian" pitchFamily="82" charset="0"/>
              </a:rPr>
            </a:br>
            <a:r>
              <a:rPr lang="en-IN" sz="2000" b="1" dirty="0" smtClean="0">
                <a:solidFill>
                  <a:srgbClr val="0070C0"/>
                </a:solidFill>
                <a:latin typeface="Algerian" pitchFamily="82" charset="0"/>
              </a:rPr>
              <a:t>(by eminent academicians and resource persons)</a:t>
            </a:r>
            <a:endParaRPr lang="en-IN" sz="2000" b="1" dirty="0">
              <a:solidFill>
                <a:srgbClr val="0070C0"/>
              </a:solidFill>
              <a:latin typeface="Algerian" pitchFamily="82" charset="0"/>
            </a:endParaRPr>
          </a:p>
        </p:txBody>
      </p:sp>
      <p:sp>
        <p:nvSpPr>
          <p:cNvPr id="3" name="Content Placeholder 2"/>
          <p:cNvSpPr>
            <a:spLocks noGrp="1"/>
          </p:cNvSpPr>
          <p:nvPr>
            <p:ph idx="1"/>
          </p:nvPr>
        </p:nvSpPr>
        <p:spPr>
          <a:xfrm>
            <a:off x="457200" y="1219200"/>
            <a:ext cx="8229600" cy="5638800"/>
          </a:xfrm>
        </p:spPr>
        <p:txBody>
          <a:bodyPr>
            <a:normAutofit/>
          </a:bodyPr>
          <a:lstStyle/>
          <a:p>
            <a:pPr lvl="0" algn="ctr">
              <a:buNone/>
            </a:pPr>
            <a:r>
              <a:rPr lang="en-US" sz="2200" b="1" u="sng" dirty="0" smtClean="0">
                <a:latin typeface="Times New Roman" pitchFamily="18" charset="0"/>
                <a:cs typeface="Times New Roman" pitchFamily="18" charset="0"/>
              </a:rPr>
              <a:t>2015-16</a:t>
            </a:r>
          </a:p>
          <a:p>
            <a:pPr lvl="0" algn="ctr">
              <a:buNone/>
            </a:pPr>
            <a:endParaRPr lang="en-US" sz="2200" b="1" u="sng" dirty="0" smtClean="0">
              <a:latin typeface="Times New Roman" pitchFamily="18" charset="0"/>
              <a:cs typeface="Times New Roman" pitchFamily="18" charset="0"/>
            </a:endParaRPr>
          </a:p>
          <a:p>
            <a:pPr lvl="0" algn="just"/>
            <a:r>
              <a:rPr lang="en-US" sz="2200" dirty="0" smtClean="0">
                <a:latin typeface="Times New Roman" pitchFamily="18" charset="0"/>
                <a:cs typeface="Times New Roman" pitchFamily="18" charset="0"/>
              </a:rPr>
              <a:t>Prof. </a:t>
            </a:r>
            <a:r>
              <a:rPr lang="en-US" sz="2200" dirty="0" err="1" smtClean="0">
                <a:latin typeface="Times New Roman" pitchFamily="18" charset="0"/>
                <a:cs typeface="Times New Roman" pitchFamily="18" charset="0"/>
              </a:rPr>
              <a:t>Amar</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Farooqui</a:t>
            </a:r>
            <a:r>
              <a:rPr lang="en-US" sz="2200" dirty="0" smtClean="0">
                <a:latin typeface="Times New Roman" pitchFamily="18" charset="0"/>
                <a:cs typeface="Times New Roman" pitchFamily="18" charset="0"/>
              </a:rPr>
              <a:t>, Department of History, University of Delhi, ‘Delhi: From Backwater to Imperial Capital’, 2015  </a:t>
            </a:r>
            <a:endParaRPr lang="en-IN" sz="2200" dirty="0" smtClean="0">
              <a:latin typeface="Times New Roman" pitchFamily="18" charset="0"/>
              <a:cs typeface="Times New Roman" pitchFamily="18" charset="0"/>
            </a:endParaRPr>
          </a:p>
          <a:p>
            <a:pPr lvl="0" algn="just"/>
            <a:r>
              <a:rPr lang="en-US" sz="2200" dirty="0" smtClean="0">
                <a:latin typeface="Times New Roman" pitchFamily="18" charset="0"/>
                <a:cs typeface="Times New Roman" pitchFamily="18" charset="0"/>
              </a:rPr>
              <a:t>Prof. </a:t>
            </a:r>
            <a:r>
              <a:rPr lang="en-US" sz="2200" dirty="0" err="1" smtClean="0">
                <a:latin typeface="Times New Roman" pitchFamily="18" charset="0"/>
                <a:cs typeface="Times New Roman" pitchFamily="18" charset="0"/>
              </a:rPr>
              <a:t>Seema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Alavi</a:t>
            </a:r>
            <a:r>
              <a:rPr lang="en-US" sz="2200" dirty="0" smtClean="0">
                <a:latin typeface="Times New Roman" pitchFamily="18" charset="0"/>
                <a:cs typeface="Times New Roman" pitchFamily="18" charset="0"/>
              </a:rPr>
              <a:t>, Department of History, University of Delhi, ‘Muslim Cosmopolitanism in the Age of Empire’</a:t>
            </a:r>
            <a:endParaRPr lang="en-IN" sz="2200" dirty="0" smtClean="0">
              <a:latin typeface="Times New Roman" pitchFamily="18" charset="0"/>
              <a:cs typeface="Times New Roman" pitchFamily="18" charset="0"/>
            </a:endParaRPr>
          </a:p>
          <a:p>
            <a:pPr lvl="0" algn="just"/>
            <a:r>
              <a:rPr lang="en-US" sz="2200" dirty="0" smtClean="0">
                <a:latin typeface="Times New Roman" pitchFamily="18" charset="0"/>
                <a:cs typeface="Times New Roman" pitchFamily="18" charset="0"/>
              </a:rPr>
              <a:t>Prof</a:t>
            </a:r>
            <a:r>
              <a:rPr lang="en-US" sz="2200" dirty="0" smtClean="0">
                <a:latin typeface="Times New Roman" pitchFamily="18" charset="0"/>
                <a:cs typeface="Times New Roman" pitchFamily="18" charset="0"/>
              </a:rPr>
              <a:t>. Tim </a:t>
            </a:r>
            <a:r>
              <a:rPr lang="en-US" sz="2200" dirty="0" err="1" smtClean="0">
                <a:latin typeface="Times New Roman" pitchFamily="18" charset="0"/>
                <a:cs typeface="Times New Roman" pitchFamily="18" charset="0"/>
              </a:rPr>
              <a:t>Allender</a:t>
            </a:r>
            <a:r>
              <a:rPr lang="en-US" sz="2200" dirty="0" smtClean="0">
                <a:latin typeface="Times New Roman" pitchFamily="18" charset="0"/>
                <a:cs typeface="Times New Roman" pitchFamily="18" charset="0"/>
              </a:rPr>
              <a:t>, University of Sydney, ‘Religious Orders in Colonial India: the Paradigm of Piety and Future Transformations, 1880-1935’, 1 October 2015</a:t>
            </a:r>
          </a:p>
          <a:p>
            <a:pPr algn="just"/>
            <a:r>
              <a:rPr lang="en-US" sz="2200" dirty="0" smtClean="0">
                <a:latin typeface="Times New Roman" pitchFamily="18" charset="0"/>
                <a:cs typeface="Times New Roman" pitchFamily="18" charset="0"/>
              </a:rPr>
              <a:t>Prof. Mary John, Centre for Women’s Development Studies, ‘Who’s Afraid of Indian Feminism? Some Historical Reflection’, 8 October 2015</a:t>
            </a:r>
            <a:endParaRPr lang="en-IN" sz="1800"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jpg"/>
          <p:cNvPicPr>
            <a:picLocks noChangeAspect="1"/>
          </p:cNvPicPr>
          <p:nvPr/>
        </p:nvPicPr>
        <p:blipFill>
          <a:blip r:embed="rId2">
            <a:lum bright="80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IN" sz="2400" b="1" dirty="0" smtClean="0">
                <a:solidFill>
                  <a:srgbClr val="0070C0"/>
                </a:solidFill>
                <a:latin typeface="Algerian" pitchFamily="82" charset="0"/>
              </a:rPr>
              <a:t>VISITS TO THE DEPARTMENT</a:t>
            </a:r>
            <a:br>
              <a:rPr lang="en-IN" sz="2400" b="1" dirty="0" smtClean="0">
                <a:solidFill>
                  <a:srgbClr val="0070C0"/>
                </a:solidFill>
                <a:latin typeface="Algerian" pitchFamily="82" charset="0"/>
              </a:rPr>
            </a:br>
            <a:r>
              <a:rPr lang="en-IN" sz="2400" b="1" dirty="0" smtClean="0">
                <a:solidFill>
                  <a:srgbClr val="0070C0"/>
                </a:solidFill>
                <a:latin typeface="Algerian" pitchFamily="82" charset="0"/>
              </a:rPr>
              <a:t>(by eminent academicians and resource persons)</a:t>
            </a:r>
            <a:endParaRPr lang="en-IN" sz="2400" dirty="0"/>
          </a:p>
        </p:txBody>
      </p:sp>
      <p:sp>
        <p:nvSpPr>
          <p:cNvPr id="5" name="Content Placeholder 4"/>
          <p:cNvSpPr>
            <a:spLocks noGrp="1"/>
          </p:cNvSpPr>
          <p:nvPr>
            <p:ph idx="1"/>
          </p:nvPr>
        </p:nvSpPr>
        <p:spPr/>
        <p:txBody>
          <a:bodyPr>
            <a:normAutofit fontScale="77500" lnSpcReduction="20000"/>
          </a:bodyPr>
          <a:lstStyle/>
          <a:p>
            <a:pPr algn="ctr">
              <a:buNone/>
            </a:pPr>
            <a:r>
              <a:rPr lang="en-US" sz="3000" b="1" u="sng" dirty="0" smtClean="0">
                <a:latin typeface="Times New Roman" pitchFamily="18" charset="0"/>
                <a:cs typeface="Times New Roman" pitchFamily="18" charset="0"/>
              </a:rPr>
              <a:t>2016-17</a:t>
            </a:r>
          </a:p>
          <a:p>
            <a:pPr algn="just">
              <a:buNone/>
            </a:pPr>
            <a:endParaRPr lang="en-US" sz="3000" u="sng" dirty="0" smtClean="0">
              <a:latin typeface="Times New Roman" pitchFamily="18" charset="0"/>
              <a:cs typeface="Times New Roman" pitchFamily="18" charset="0"/>
            </a:endParaRPr>
          </a:p>
          <a:p>
            <a:pPr lvl="0" algn="just"/>
            <a:r>
              <a:rPr lang="en-US" sz="3100" dirty="0" smtClean="0">
                <a:latin typeface="Times New Roman" pitchFamily="18" charset="0"/>
                <a:cs typeface="Times New Roman" pitchFamily="18" charset="0"/>
              </a:rPr>
              <a:t>Dr. </a:t>
            </a:r>
            <a:r>
              <a:rPr lang="en-US" sz="3100" dirty="0" err="1" smtClean="0">
                <a:latin typeface="Times New Roman" pitchFamily="18" charset="0"/>
                <a:cs typeface="Times New Roman" pitchFamily="18" charset="0"/>
              </a:rPr>
              <a:t>Sonali</a:t>
            </a:r>
            <a:r>
              <a:rPr lang="en-US" sz="3100" dirty="0" smtClean="0">
                <a:latin typeface="Times New Roman" pitchFamily="18" charset="0"/>
                <a:cs typeface="Times New Roman" pitchFamily="18" charset="0"/>
              </a:rPr>
              <a:t> Gupta, ‘Egyptian Archaeology’, 14 August 2016</a:t>
            </a:r>
            <a:endParaRPr lang="en-US" sz="3100" u="sng" dirty="0" smtClean="0">
              <a:latin typeface="Times New Roman" pitchFamily="18" charset="0"/>
              <a:cs typeface="Times New Roman" pitchFamily="18" charset="0"/>
            </a:endParaRPr>
          </a:p>
          <a:p>
            <a:pPr lvl="0" algn="just"/>
            <a:r>
              <a:rPr lang="en-US" sz="3100" dirty="0" smtClean="0">
                <a:latin typeface="Times New Roman" pitchFamily="18" charset="0"/>
                <a:cs typeface="Times New Roman" pitchFamily="18" charset="0"/>
              </a:rPr>
              <a:t>Prof. Stefan Berger, Director, Institute for Social Movements, Ruhr University, Germany, ‘Continuities and Discontinuities in National(</a:t>
            </a:r>
            <a:r>
              <a:rPr lang="en-US" sz="3100" dirty="0" err="1" smtClean="0">
                <a:latin typeface="Times New Roman" pitchFamily="18" charset="0"/>
                <a:cs typeface="Times New Roman" pitchFamily="18" charset="0"/>
              </a:rPr>
              <a:t>ist</a:t>
            </a:r>
            <a:r>
              <a:rPr lang="en-US" sz="3100" dirty="0" smtClean="0">
                <a:latin typeface="Times New Roman" pitchFamily="18" charset="0"/>
                <a:cs typeface="Times New Roman" pitchFamily="18" charset="0"/>
              </a:rPr>
              <a:t>) Historiographies in Europe from the Second World War until today’, 2 March 2017</a:t>
            </a:r>
            <a:endParaRPr lang="en-IN" sz="3100" dirty="0" smtClean="0">
              <a:latin typeface="Times New Roman" pitchFamily="18" charset="0"/>
              <a:cs typeface="Times New Roman" pitchFamily="18" charset="0"/>
            </a:endParaRPr>
          </a:p>
          <a:p>
            <a:pPr lvl="0" algn="just"/>
            <a:r>
              <a:rPr lang="en-US" sz="3100" dirty="0" smtClean="0">
                <a:latin typeface="Times New Roman" pitchFamily="18" charset="0"/>
                <a:cs typeface="Times New Roman" pitchFamily="18" charset="0"/>
              </a:rPr>
              <a:t>Prof. </a:t>
            </a:r>
            <a:r>
              <a:rPr lang="en-US" sz="3100" dirty="0" err="1" smtClean="0">
                <a:latin typeface="Times New Roman" pitchFamily="18" charset="0"/>
                <a:cs typeface="Times New Roman" pitchFamily="18" charset="0"/>
              </a:rPr>
              <a:t>Nira</a:t>
            </a:r>
            <a:r>
              <a:rPr lang="en-US" sz="3100" dirty="0" smtClean="0">
                <a:latin typeface="Times New Roman" pitchFamily="18" charset="0"/>
                <a:cs typeface="Times New Roman" pitchFamily="18" charset="0"/>
              </a:rPr>
              <a:t> Gupta</a:t>
            </a:r>
            <a:r>
              <a:rPr lang="en-US" sz="3100" dirty="0" smtClean="0">
                <a:latin typeface="Times New Roman" pitchFamily="18" charset="0"/>
                <a:cs typeface="Times New Roman" pitchFamily="18" charset="0"/>
              </a:rPr>
              <a:t>, Department of English, Kean University, New Jersey, </a:t>
            </a:r>
            <a:r>
              <a:rPr lang="en-US" sz="3100" dirty="0" smtClean="0">
                <a:latin typeface="Times New Roman" pitchFamily="18" charset="0"/>
                <a:cs typeface="Times New Roman" pitchFamily="18" charset="0"/>
              </a:rPr>
              <a:t>‘Remembering the Ladies: Women in Colonial America’ </a:t>
            </a:r>
            <a:endParaRPr lang="en-IN" sz="3100" dirty="0" smtClean="0">
              <a:latin typeface="Times New Roman" pitchFamily="18" charset="0"/>
              <a:cs typeface="Times New Roman" pitchFamily="18" charset="0"/>
            </a:endParaRPr>
          </a:p>
          <a:p>
            <a:pPr algn="just"/>
            <a:r>
              <a:rPr lang="en-US" sz="3100" dirty="0" smtClean="0">
                <a:latin typeface="Times New Roman" pitchFamily="18" charset="0"/>
                <a:cs typeface="Times New Roman" pitchFamily="18" charset="0"/>
              </a:rPr>
              <a:t>Prof. </a:t>
            </a:r>
            <a:r>
              <a:rPr lang="en-US" sz="3100" dirty="0" err="1" smtClean="0">
                <a:latin typeface="Times New Roman" pitchFamily="18" charset="0"/>
                <a:cs typeface="Times New Roman" pitchFamily="18" charset="0"/>
              </a:rPr>
              <a:t>Ranjini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Mazumdar</a:t>
            </a:r>
            <a:r>
              <a:rPr lang="en-US" sz="3100" dirty="0" smtClean="0">
                <a:latin typeface="Times New Roman" pitchFamily="18" charset="0"/>
                <a:cs typeface="Times New Roman" pitchFamily="18" charset="0"/>
              </a:rPr>
              <a:t>, Cinema Studies, Jawaharlal Nehru University, ‘Women in Cinema: Old and New Experiences’, 19 October 2016</a:t>
            </a:r>
          </a:p>
          <a:p>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jpg"/>
          <p:cNvPicPr>
            <a:picLocks noChangeAspect="1"/>
          </p:cNvPicPr>
          <p:nvPr/>
        </p:nvPicPr>
        <p:blipFill>
          <a:blip r:embed="rId2">
            <a:lum bright="80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IN" sz="2400" b="1" dirty="0" smtClean="0">
                <a:solidFill>
                  <a:srgbClr val="0070C0"/>
                </a:solidFill>
                <a:latin typeface="Algerian" pitchFamily="82" charset="0"/>
              </a:rPr>
              <a:t>VISITS TO THE DEPARTMENT</a:t>
            </a:r>
            <a:br>
              <a:rPr lang="en-IN" sz="2400" b="1" dirty="0" smtClean="0">
                <a:solidFill>
                  <a:srgbClr val="0070C0"/>
                </a:solidFill>
                <a:latin typeface="Algerian" pitchFamily="82" charset="0"/>
              </a:rPr>
            </a:br>
            <a:r>
              <a:rPr lang="en-IN" sz="2400" b="1" dirty="0" smtClean="0">
                <a:solidFill>
                  <a:srgbClr val="0070C0"/>
                </a:solidFill>
                <a:latin typeface="Algerian" pitchFamily="82" charset="0"/>
              </a:rPr>
              <a:t>(by eminent academicians and resource persons)</a:t>
            </a:r>
            <a:endParaRPr lang="en-IN" sz="2400" dirty="0"/>
          </a:p>
        </p:txBody>
      </p:sp>
      <p:sp>
        <p:nvSpPr>
          <p:cNvPr id="3" name="Content Placeholder 2"/>
          <p:cNvSpPr>
            <a:spLocks noGrp="1"/>
          </p:cNvSpPr>
          <p:nvPr>
            <p:ph idx="1"/>
          </p:nvPr>
        </p:nvSpPr>
        <p:spPr/>
        <p:txBody>
          <a:bodyPr>
            <a:normAutofit fontScale="85000" lnSpcReduction="10000"/>
          </a:bodyPr>
          <a:lstStyle/>
          <a:p>
            <a:pPr algn="ctr">
              <a:buNone/>
            </a:pPr>
            <a:r>
              <a:rPr lang="en-US" b="1" u="sng" dirty="0" smtClean="0">
                <a:latin typeface="Times New Roman" pitchFamily="18" charset="0"/>
                <a:cs typeface="Times New Roman" pitchFamily="18" charset="0"/>
              </a:rPr>
              <a:t>2017-18</a:t>
            </a:r>
          </a:p>
          <a:p>
            <a:pPr lvl="0" algn="just"/>
            <a:r>
              <a:rPr lang="en-US" dirty="0" smtClean="0">
                <a:latin typeface="Times New Roman" pitchFamily="18" charset="0"/>
                <a:cs typeface="Times New Roman" pitchFamily="18" charset="0"/>
              </a:rPr>
              <a:t>Prof. </a:t>
            </a:r>
            <a:r>
              <a:rPr lang="en-US" dirty="0" err="1" smtClean="0">
                <a:latin typeface="Times New Roman" pitchFamily="18" charset="0"/>
                <a:cs typeface="Times New Roman" pitchFamily="18" charset="0"/>
              </a:rPr>
              <a:t>Mridula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Mukherjee</a:t>
            </a:r>
            <a:r>
              <a:rPr lang="en-US" dirty="0" smtClean="0">
                <a:latin typeface="Times New Roman" pitchFamily="18" charset="0"/>
                <a:cs typeface="Times New Roman" pitchFamily="18" charset="0"/>
              </a:rPr>
              <a:t>, formerly at Centre for Historical Studies, Jawaharlal Nehru University, ‘Making of Indian Nationalism: From </a:t>
            </a:r>
            <a:r>
              <a:rPr lang="en-US" dirty="0" err="1" smtClean="0">
                <a:latin typeface="Times New Roman" pitchFamily="18" charset="0"/>
                <a:cs typeface="Times New Roman" pitchFamily="18" charset="0"/>
              </a:rPr>
              <a:t>Champaran</a:t>
            </a:r>
            <a:r>
              <a:rPr lang="en-US" dirty="0" smtClean="0">
                <a:latin typeface="Times New Roman" pitchFamily="18" charset="0"/>
                <a:cs typeface="Times New Roman" pitchFamily="18" charset="0"/>
              </a:rPr>
              <a:t> to Quit India Movement’, 28 August 2017</a:t>
            </a:r>
          </a:p>
          <a:p>
            <a:pPr algn="just"/>
            <a:r>
              <a:rPr lang="en-US" dirty="0" smtClean="0">
                <a:latin typeface="Times New Roman" pitchFamily="18" charset="0"/>
                <a:cs typeface="Times New Roman" pitchFamily="18" charset="0"/>
              </a:rPr>
              <a:t>Prof. </a:t>
            </a:r>
            <a:r>
              <a:rPr lang="en-US" dirty="0" err="1" smtClean="0">
                <a:latin typeface="Times New Roman" pitchFamily="18" charset="0"/>
                <a:cs typeface="Times New Roman" pitchFamily="18" charset="0"/>
              </a:rPr>
              <a:t>Sucheta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Mahajan</a:t>
            </a:r>
            <a:r>
              <a:rPr lang="en-US" dirty="0" smtClean="0">
                <a:latin typeface="Times New Roman" pitchFamily="18" charset="0"/>
                <a:cs typeface="Times New Roman" pitchFamily="18" charset="0"/>
              </a:rPr>
              <a:t>, Centre for Historical Studies, Jawaharlal Nehru University, ‘Memory and Dialogue: Women’s Experiences and the Partition’, 9 November 2017</a:t>
            </a:r>
            <a:endParaRPr lang="en-IN" dirty="0" smtClean="0">
              <a:latin typeface="Times New Roman" pitchFamily="18" charset="0"/>
              <a:cs typeface="Times New Roman" pitchFamily="18" charset="0"/>
            </a:endParaRPr>
          </a:p>
          <a:p>
            <a:pPr lvl="0" algn="just"/>
            <a:r>
              <a:rPr lang="en-US" dirty="0" smtClean="0">
                <a:latin typeface="Times New Roman" pitchFamily="18" charset="0"/>
                <a:cs typeface="Times New Roman" pitchFamily="18" charset="0"/>
              </a:rPr>
              <a:t> Prof. </a:t>
            </a:r>
            <a:r>
              <a:rPr lang="en-US" dirty="0" err="1" smtClean="0">
                <a:latin typeface="Times New Roman" pitchFamily="18" charset="0"/>
                <a:cs typeface="Times New Roman" pitchFamily="18" charset="0"/>
              </a:rPr>
              <a:t>Achin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Vanaik</a:t>
            </a:r>
            <a:r>
              <a:rPr lang="en-US" dirty="0" smtClean="0">
                <a:latin typeface="Times New Roman" pitchFamily="18" charset="0"/>
                <a:cs typeface="Times New Roman" pitchFamily="18" charset="0"/>
              </a:rPr>
              <a:t>, ‘Communalism and Nationalism in post-Independence India, 22 February 2018 </a:t>
            </a:r>
            <a:endParaRPr lang="en-IN"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jpg"/>
          <p:cNvPicPr>
            <a:picLocks noChangeAspect="1"/>
          </p:cNvPicPr>
          <p:nvPr/>
        </p:nvPicPr>
        <p:blipFill>
          <a:blip r:embed="rId2" cstate="print">
            <a:lum bright="65000"/>
          </a:blip>
          <a:stretch>
            <a:fillRect/>
          </a:stretch>
        </p:blipFill>
        <p:spPr>
          <a:xfrm>
            <a:off x="0" y="-1"/>
            <a:ext cx="9144000" cy="6858001"/>
          </a:xfrm>
          <a:prstGeom prst="rect">
            <a:avLst/>
          </a:prstGeom>
          <a:noFill/>
          <a:ln>
            <a:noFill/>
          </a:ln>
        </p:spPr>
      </p:pic>
      <p:sp>
        <p:nvSpPr>
          <p:cNvPr id="2" name="Title 1"/>
          <p:cNvSpPr>
            <a:spLocks noGrp="1"/>
          </p:cNvSpPr>
          <p:nvPr>
            <p:ph type="title"/>
          </p:nvPr>
        </p:nvSpPr>
        <p:spPr/>
        <p:txBody>
          <a:bodyPr>
            <a:normAutofit/>
          </a:bodyPr>
          <a:lstStyle/>
          <a:p>
            <a:r>
              <a:rPr lang="en-IN" sz="3200" b="1" dirty="0" smtClean="0">
                <a:solidFill>
                  <a:srgbClr val="0070C0"/>
                </a:solidFill>
                <a:latin typeface="Algerian" pitchFamily="82" charset="0"/>
              </a:rPr>
              <a:t>Innovative teaching methods </a:t>
            </a:r>
            <a:endParaRPr lang="en-IN" sz="3200" b="1" dirty="0">
              <a:solidFill>
                <a:srgbClr val="0070C0"/>
              </a:solidFill>
              <a:latin typeface="Algerian" pitchFamily="82" charset="0"/>
            </a:endParaRPr>
          </a:p>
        </p:txBody>
      </p:sp>
      <p:sp>
        <p:nvSpPr>
          <p:cNvPr id="3" name="Content Placeholder 2"/>
          <p:cNvSpPr>
            <a:spLocks noGrp="1"/>
          </p:cNvSpPr>
          <p:nvPr>
            <p:ph idx="1"/>
          </p:nvPr>
        </p:nvSpPr>
        <p:spPr/>
        <p:txBody>
          <a:bodyPr>
            <a:normAutofit/>
          </a:bodyPr>
          <a:lstStyle/>
          <a:p>
            <a:pPr lvl="0"/>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Student presentations/ Discussions/  Quiz</a:t>
            </a:r>
          </a:p>
          <a:p>
            <a:pPr lvl="0"/>
            <a:r>
              <a:rPr lang="en-US" sz="2000" dirty="0" smtClean="0">
                <a:latin typeface="Times New Roman" pitchFamily="18" charset="0"/>
                <a:cs typeface="Times New Roman" pitchFamily="18" charset="0"/>
              </a:rPr>
              <a:t>Power point presentations</a:t>
            </a:r>
            <a:endParaRPr lang="en-IN" sz="2000" dirty="0" smtClean="0">
              <a:latin typeface="Times New Roman" pitchFamily="18" charset="0"/>
              <a:cs typeface="Times New Roman" pitchFamily="18" charset="0"/>
            </a:endParaRPr>
          </a:p>
          <a:p>
            <a:pPr lvl="0"/>
            <a:r>
              <a:rPr lang="en-US" sz="2000" b="1" dirty="0" smtClean="0">
                <a:latin typeface="Times New Roman" pitchFamily="18" charset="0"/>
                <a:cs typeface="Times New Roman" pitchFamily="18" charset="0"/>
              </a:rPr>
              <a:t>Field trips </a:t>
            </a:r>
            <a:r>
              <a:rPr lang="en-US" sz="2000" dirty="0" smtClean="0">
                <a:latin typeface="Times New Roman" pitchFamily="18" charset="0"/>
                <a:cs typeface="Times New Roman" pitchFamily="18" charset="0"/>
              </a:rPr>
              <a:t>to Biodiversity parks, visits to ASI and the National Museum</a:t>
            </a:r>
            <a:endParaRPr lang="en-IN"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Maintenance of a </a:t>
            </a:r>
            <a:r>
              <a:rPr lang="en-US" sz="2000" b="1" dirty="0" smtClean="0">
                <a:latin typeface="Times New Roman" pitchFamily="18" charset="0"/>
                <a:cs typeface="Times New Roman" pitchFamily="18" charset="0"/>
              </a:rPr>
              <a:t>History blog</a:t>
            </a:r>
            <a:endParaRPr lang="en-IN" sz="2000" dirty="0" smtClean="0">
              <a:latin typeface="Times New Roman" pitchFamily="18" charset="0"/>
              <a:cs typeface="Times New Roman" pitchFamily="18" charset="0"/>
            </a:endParaRPr>
          </a:p>
          <a:p>
            <a:pPr lvl="0" algn="just"/>
            <a:r>
              <a:rPr lang="en-US" sz="2000" dirty="0" smtClean="0">
                <a:latin typeface="Times New Roman" pitchFamily="18" charset="0"/>
                <a:cs typeface="Times New Roman" pitchFamily="18" charset="0"/>
              </a:rPr>
              <a:t>Creating an </a:t>
            </a:r>
            <a:r>
              <a:rPr lang="en-US" sz="2000" b="1" dirty="0" smtClean="0">
                <a:latin typeface="Times New Roman" pitchFamily="18" charset="0"/>
                <a:cs typeface="Times New Roman" pitchFamily="18" charset="0"/>
              </a:rPr>
              <a:t>Oral History Archive, </a:t>
            </a:r>
            <a:r>
              <a:rPr lang="en-US" sz="2000" dirty="0" smtClean="0">
                <a:latin typeface="Times New Roman" pitchFamily="18" charset="0"/>
                <a:cs typeface="Times New Roman" pitchFamily="18" charset="0"/>
              </a:rPr>
              <a:t>a first of it’s kind in the college</a:t>
            </a:r>
          </a:p>
          <a:p>
            <a:pPr lvl="0" algn="just"/>
            <a:r>
              <a:rPr lang="en-US" sz="2000" dirty="0" err="1" smtClean="0">
                <a:latin typeface="Times New Roman" pitchFamily="18" charset="0"/>
                <a:cs typeface="Times New Roman" pitchFamily="18" charset="0"/>
              </a:rPr>
              <a:t>Organising</a:t>
            </a:r>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Students’ Seminar </a:t>
            </a:r>
            <a:r>
              <a:rPr lang="en-US" sz="2000" dirty="0" smtClean="0">
                <a:latin typeface="Times New Roman" pitchFamily="18" charset="0"/>
                <a:cs typeface="Times New Roman" pitchFamily="18" charset="0"/>
              </a:rPr>
              <a:t>on Oral History inviting students from JMC and other colleges</a:t>
            </a:r>
          </a:p>
          <a:p>
            <a:pPr lvl="0" algn="just"/>
            <a:r>
              <a:rPr lang="en-US" sz="2000" b="1" dirty="0" smtClean="0">
                <a:latin typeface="Times New Roman" pitchFamily="18" charset="0"/>
                <a:cs typeface="Times New Roman" pitchFamily="18" charset="0"/>
              </a:rPr>
              <a:t>Visits to universities </a:t>
            </a:r>
            <a:r>
              <a:rPr lang="en-US" sz="2000" dirty="0" smtClean="0">
                <a:latin typeface="Times New Roman" pitchFamily="18" charset="0"/>
                <a:cs typeface="Times New Roman" pitchFamily="18" charset="0"/>
              </a:rPr>
              <a:t>such as Aligarh Muslim University for </a:t>
            </a:r>
            <a:r>
              <a:rPr lang="en-US" sz="2000" dirty="0" smtClean="0">
                <a:latin typeface="Times New Roman" pitchFamily="18" charset="0"/>
                <a:cs typeface="Times New Roman" pitchFamily="18" charset="0"/>
              </a:rPr>
              <a:t>workshop </a:t>
            </a:r>
            <a:r>
              <a:rPr lang="en-US" sz="2000" dirty="0" smtClean="0">
                <a:latin typeface="Times New Roman" pitchFamily="18" charset="0"/>
                <a:cs typeface="Times New Roman" pitchFamily="18" charset="0"/>
              </a:rPr>
              <a:t>on trends in history writing </a:t>
            </a:r>
          </a:p>
          <a:p>
            <a:pPr lvl="0" algn="just"/>
            <a:r>
              <a:rPr lang="en-US" sz="2000" dirty="0" smtClean="0">
                <a:latin typeface="Times New Roman" pitchFamily="18" charset="0"/>
                <a:cs typeface="Times New Roman" pitchFamily="18" charset="0"/>
              </a:rPr>
              <a:t>Visits to JNU, IIC and other </a:t>
            </a:r>
            <a:r>
              <a:rPr lang="en-US" sz="2000" b="1" dirty="0" smtClean="0">
                <a:latin typeface="Times New Roman" pitchFamily="18" charset="0"/>
                <a:cs typeface="Times New Roman" pitchFamily="18" charset="0"/>
              </a:rPr>
              <a:t>academic </a:t>
            </a:r>
            <a:r>
              <a:rPr lang="en-US" sz="2000" b="1" dirty="0" err="1" smtClean="0">
                <a:latin typeface="Times New Roman" pitchFamily="18" charset="0"/>
                <a:cs typeface="Times New Roman" pitchFamily="18" charset="0"/>
              </a:rPr>
              <a:t>centres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for attending book launches and discussions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IN" sz="2400" b="1" dirty="0" smtClean="0">
                <a:solidFill>
                  <a:srgbClr val="0070C0"/>
                </a:solidFill>
                <a:latin typeface="Algerian" pitchFamily="82" charset="0"/>
              </a:rPr>
              <a:t>Alumni report</a:t>
            </a:r>
            <a:endParaRPr lang="en-IN" sz="2400" b="1" dirty="0">
              <a:solidFill>
                <a:srgbClr val="0070C0"/>
              </a:solidFill>
              <a:latin typeface="Algerian" pitchFamily="82" charset="0"/>
            </a:endParaRPr>
          </a:p>
        </p:txBody>
      </p:sp>
      <p:sp>
        <p:nvSpPr>
          <p:cNvPr id="3" name="Content Placeholder 2"/>
          <p:cNvSpPr>
            <a:spLocks noGrp="1"/>
          </p:cNvSpPr>
          <p:nvPr>
            <p:ph idx="1"/>
          </p:nvPr>
        </p:nvSpPr>
        <p:spPr>
          <a:xfrm>
            <a:off x="228600" y="762000"/>
            <a:ext cx="8763000" cy="6096000"/>
          </a:xfrm>
        </p:spPr>
        <p:txBody>
          <a:bodyPr>
            <a:normAutofit fontScale="92500" lnSpcReduction="10000"/>
          </a:bodyPr>
          <a:lstStyle/>
          <a:p>
            <a:pPr>
              <a:buNone/>
            </a:pPr>
            <a:endParaRPr lang="en-US" sz="1500" b="1" dirty="0" smtClean="0">
              <a:latin typeface="Times New Roman" pitchFamily="18" charset="0"/>
              <a:cs typeface="Times New Roman" pitchFamily="18" charset="0"/>
            </a:endParaRPr>
          </a:p>
          <a:p>
            <a:pPr>
              <a:buNone/>
            </a:pPr>
            <a:r>
              <a:rPr lang="en-US" sz="1500" b="1" dirty="0" smtClean="0">
                <a:latin typeface="Times New Roman" pitchFamily="18" charset="0"/>
                <a:cs typeface="Times New Roman" pitchFamily="18" charset="0"/>
              </a:rPr>
              <a:t>       The Department of History has approximately 135 student alumni, who completed the History </a:t>
            </a:r>
            <a:r>
              <a:rPr lang="en-US" sz="1500" b="1" dirty="0" err="1" smtClean="0">
                <a:latin typeface="Times New Roman" pitchFamily="18" charset="0"/>
                <a:cs typeface="Times New Roman" pitchFamily="18" charset="0"/>
              </a:rPr>
              <a:t>Hons</a:t>
            </a:r>
            <a:r>
              <a:rPr lang="en-US" sz="1500" b="1" dirty="0" smtClean="0">
                <a:latin typeface="Times New Roman" pitchFamily="18" charset="0"/>
                <a:cs typeface="Times New Roman" pitchFamily="18" charset="0"/>
              </a:rPr>
              <a:t> course from JMC between 2015 and 2017. Below is relevant information on about 25  students who have responded to the department’s questionnaire circulated in February-March 2018:</a:t>
            </a:r>
            <a:endParaRPr lang="en-IN" sz="1500" dirty="0" smtClean="0">
              <a:latin typeface="Times New Roman" pitchFamily="18" charset="0"/>
              <a:cs typeface="Times New Roman" pitchFamily="18" charset="0"/>
            </a:endParaRPr>
          </a:p>
          <a:p>
            <a:pPr>
              <a:buNone/>
            </a:pPr>
            <a:r>
              <a:rPr lang="en-US" sz="1500" b="1" dirty="0" smtClean="0">
                <a:latin typeface="Times New Roman" pitchFamily="18" charset="0"/>
                <a:cs typeface="Times New Roman" pitchFamily="18" charset="0"/>
              </a:rPr>
              <a:t> </a:t>
            </a:r>
            <a:endParaRPr lang="en-IN" sz="1500" dirty="0" smtClean="0">
              <a:latin typeface="Times New Roman" pitchFamily="18" charset="0"/>
              <a:cs typeface="Times New Roman" pitchFamily="18" charset="0"/>
            </a:endParaRPr>
          </a:p>
          <a:p>
            <a:pPr algn="ctr">
              <a:buNone/>
            </a:pPr>
            <a:r>
              <a:rPr lang="en-US" sz="1500" b="1" dirty="0" smtClean="0">
                <a:latin typeface="Times New Roman" pitchFamily="18" charset="0"/>
                <a:cs typeface="Times New Roman" pitchFamily="18" charset="0"/>
              </a:rPr>
              <a:t>A. </a:t>
            </a:r>
            <a:r>
              <a:rPr lang="en-US" sz="1500" b="1" u="sng" dirty="0" smtClean="0">
                <a:latin typeface="Times New Roman" pitchFamily="18" charset="0"/>
                <a:cs typeface="Times New Roman" pitchFamily="18" charset="0"/>
              </a:rPr>
              <a:t>Career Progression</a:t>
            </a:r>
            <a:endParaRPr lang="en-IN" sz="1500" b="1" dirty="0" smtClean="0">
              <a:latin typeface="Times New Roman" pitchFamily="18" charset="0"/>
              <a:cs typeface="Times New Roman" pitchFamily="18" charset="0"/>
            </a:endParaRPr>
          </a:p>
          <a:p>
            <a:pPr>
              <a:buNone/>
            </a:pPr>
            <a:r>
              <a:rPr lang="en-US" sz="1500" b="1" dirty="0" smtClean="0">
                <a:latin typeface="Times New Roman" pitchFamily="18" charset="0"/>
                <a:cs typeface="Times New Roman" pitchFamily="18" charset="0"/>
              </a:rPr>
              <a:t>1. Number of alumni pursuing/completed higher studies: 19</a:t>
            </a:r>
            <a:endParaRPr lang="en-IN" sz="1500" b="1" dirty="0" smtClean="0">
              <a:latin typeface="Times New Roman" pitchFamily="18" charset="0"/>
              <a:cs typeface="Times New Roman" pitchFamily="18" charset="0"/>
            </a:endParaRPr>
          </a:p>
          <a:p>
            <a:pPr>
              <a:buNone/>
            </a:pPr>
            <a:r>
              <a:rPr lang="en-US" sz="1500" b="1" dirty="0" smtClean="0">
                <a:latin typeface="Times New Roman" pitchFamily="18" charset="0"/>
                <a:cs typeface="Times New Roman" pitchFamily="18" charset="0"/>
              </a:rPr>
              <a:t>2. Post-graduate institutions where our alumni are enrolled: </a:t>
            </a:r>
            <a:endParaRPr lang="en-IN" sz="1500" b="1" dirty="0" smtClean="0">
              <a:latin typeface="Times New Roman" pitchFamily="18" charset="0"/>
              <a:cs typeface="Times New Roman" pitchFamily="18" charset="0"/>
            </a:endParaRPr>
          </a:p>
          <a:p>
            <a:r>
              <a:rPr lang="en-US" sz="1500" dirty="0" smtClean="0">
                <a:latin typeface="Times New Roman" pitchFamily="18" charset="0"/>
                <a:cs typeface="Times New Roman" pitchFamily="18" charset="0"/>
              </a:rPr>
              <a:t>Delhi Institute of Heritage Research and Management </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IGNOU </a:t>
            </a:r>
          </a:p>
          <a:p>
            <a:r>
              <a:rPr lang="en-US" sz="1500" dirty="0" err="1" smtClean="0">
                <a:latin typeface="Times New Roman" pitchFamily="18" charset="0"/>
                <a:cs typeface="Times New Roman" pitchFamily="18" charset="0"/>
              </a:rPr>
              <a:t>JamiaMillia</a:t>
            </a:r>
            <a:r>
              <a:rPr lang="en-US" sz="1500" dirty="0" smtClean="0">
                <a:latin typeface="Times New Roman" pitchFamily="18" charset="0"/>
                <a:cs typeface="Times New Roman" pitchFamily="18" charset="0"/>
              </a:rPr>
              <a:t> </a:t>
            </a:r>
            <a:r>
              <a:rPr lang="en-US" sz="1500" dirty="0" err="1" smtClean="0">
                <a:latin typeface="Times New Roman" pitchFamily="18" charset="0"/>
                <a:cs typeface="Times New Roman" pitchFamily="18" charset="0"/>
              </a:rPr>
              <a:t>Islamia</a:t>
            </a:r>
            <a:endParaRPr lang="en-US" sz="1500" dirty="0" smtClean="0">
              <a:latin typeface="Times New Roman" pitchFamily="18" charset="0"/>
              <a:cs typeface="Times New Roman" pitchFamily="18" charset="0"/>
            </a:endParaRPr>
          </a:p>
          <a:p>
            <a:pPr lvl="0"/>
            <a:r>
              <a:rPr lang="en-US" sz="1500" dirty="0" err="1" smtClean="0">
                <a:latin typeface="Times New Roman" pitchFamily="18" charset="0"/>
                <a:cs typeface="Times New Roman" pitchFamily="18" charset="0"/>
              </a:rPr>
              <a:t>JawaharLal</a:t>
            </a:r>
            <a:r>
              <a:rPr lang="en-US" sz="1500" dirty="0" smtClean="0">
                <a:latin typeface="Times New Roman" pitchFamily="18" charset="0"/>
                <a:cs typeface="Times New Roman" pitchFamily="18" charset="0"/>
              </a:rPr>
              <a:t> Nehru University</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Mizoram University </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NIFT, Delhi</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SOAS, University of London</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University of Edinburg</a:t>
            </a:r>
          </a:p>
          <a:p>
            <a:pPr lvl="0"/>
            <a:r>
              <a:rPr lang="en-US" sz="1500" dirty="0" smtClean="0">
                <a:latin typeface="Times New Roman" pitchFamily="18" charset="0"/>
                <a:cs typeface="Times New Roman" pitchFamily="18" charset="0"/>
              </a:rPr>
              <a:t>University of Delhi</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University of Sheffield</a:t>
            </a:r>
            <a:endParaRPr lang="en-IN" sz="1500" dirty="0" smtClean="0">
              <a:latin typeface="Times New Roman" pitchFamily="18" charset="0"/>
              <a:cs typeface="Times New Roman" pitchFamily="18" charset="0"/>
            </a:endParaRPr>
          </a:p>
          <a:p>
            <a:pPr>
              <a:buNone/>
            </a:pPr>
            <a:r>
              <a:rPr lang="en-US" sz="1500" b="1" dirty="0" smtClean="0">
                <a:latin typeface="Times New Roman" pitchFamily="18" charset="0"/>
                <a:cs typeface="Times New Roman" pitchFamily="18" charset="0"/>
              </a:rPr>
              <a:t>3. Post-graduate courses our alumni have enrolled in:</a:t>
            </a:r>
            <a:endParaRPr lang="en-IN" sz="1500" b="1"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MA History </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MA in Human Rights</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MA in Conservation, Preservation and Heritage Management</a:t>
            </a:r>
            <a:endParaRPr lang="en-IN" sz="1500" dirty="0" smtClean="0">
              <a:latin typeface="Times New Roman" pitchFamily="18" charset="0"/>
              <a:cs typeface="Times New Roman" pitchFamily="18" charset="0"/>
            </a:endParaRPr>
          </a:p>
          <a:p>
            <a:pPr lvl="0"/>
            <a:r>
              <a:rPr lang="en-US" sz="1500" dirty="0" err="1" smtClean="0">
                <a:latin typeface="Times New Roman" pitchFamily="18" charset="0"/>
                <a:cs typeface="Times New Roman" pitchFamily="18" charset="0"/>
              </a:rPr>
              <a:t>M.Phil</a:t>
            </a:r>
            <a:r>
              <a:rPr lang="en-US" sz="1500" dirty="0" smtClean="0">
                <a:latin typeface="Times New Roman" pitchFamily="18" charset="0"/>
                <a:cs typeface="Times New Roman" pitchFamily="18" charset="0"/>
              </a:rPr>
              <a:t> in History</a:t>
            </a:r>
            <a:endParaRPr lang="en-IN" sz="1500" dirty="0" smtClean="0">
              <a:latin typeface="Times New Roman" pitchFamily="18" charset="0"/>
              <a:cs typeface="Times New Roman" pitchFamily="18" charset="0"/>
            </a:endParaRPr>
          </a:p>
          <a:p>
            <a:pPr lvl="0"/>
            <a:r>
              <a:rPr lang="en-US" sz="1500" dirty="0" err="1" smtClean="0">
                <a:latin typeface="Times New Roman" pitchFamily="18" charset="0"/>
                <a:cs typeface="Times New Roman" pitchFamily="18" charset="0"/>
              </a:rPr>
              <a:t>M.Phil</a:t>
            </a:r>
            <a:r>
              <a:rPr lang="en-US" sz="1500" dirty="0" smtClean="0">
                <a:latin typeface="Times New Roman" pitchFamily="18" charset="0"/>
                <a:cs typeface="Times New Roman" pitchFamily="18" charset="0"/>
              </a:rPr>
              <a:t> in Political Science</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Fashion Enterprise and Business Management</a:t>
            </a:r>
            <a:endParaRPr lang="en-IN" sz="1500" dirty="0" smtClean="0">
              <a:latin typeface="Times New Roman" pitchFamily="18" charset="0"/>
              <a:cs typeface="Times New Roman" pitchFamily="18" charset="0"/>
            </a:endParaRPr>
          </a:p>
          <a:p>
            <a:pPr lvl="0"/>
            <a:r>
              <a:rPr lang="en-US" sz="1500" dirty="0" smtClean="0">
                <a:latin typeface="Times New Roman" pitchFamily="18" charset="0"/>
                <a:cs typeface="Times New Roman" pitchFamily="18" charset="0"/>
              </a:rPr>
              <a:t>PhD</a:t>
            </a:r>
            <a:endParaRPr lang="en-IN" sz="1500" dirty="0" smtClean="0">
              <a:latin typeface="Times New Roman" pitchFamily="18" charset="0"/>
              <a:cs typeface="Times New Roman" pitchFamily="18" charset="0"/>
            </a:endParaRPr>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US" sz="1200" dirty="0" smtClean="0"/>
          </a:p>
          <a:p>
            <a:endParaRPr lang="en-IN" sz="1200" dirty="0" smtClean="0"/>
          </a:p>
          <a:p>
            <a:endParaRPr lang="en-IN"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solidFill>
                  <a:srgbClr val="0070C0"/>
                </a:solidFill>
                <a:latin typeface="Algerian" pitchFamily="82" charset="0"/>
              </a:rPr>
              <a:t>Alumni report</a:t>
            </a:r>
            <a:endParaRPr lang="en-IN" sz="2800" dirty="0"/>
          </a:p>
        </p:txBody>
      </p:sp>
      <p:sp>
        <p:nvSpPr>
          <p:cNvPr id="3" name="Content Placeholder 2"/>
          <p:cNvSpPr>
            <a:spLocks noGrp="1"/>
          </p:cNvSpPr>
          <p:nvPr>
            <p:ph idx="1"/>
          </p:nvPr>
        </p:nvSpPr>
        <p:spPr/>
        <p:txBody>
          <a:bodyPr>
            <a:normAutofit fontScale="70000" lnSpcReduction="20000"/>
          </a:bodyPr>
          <a:lstStyle/>
          <a:p>
            <a:pPr>
              <a:buNone/>
            </a:pPr>
            <a:r>
              <a:rPr lang="en-US" dirty="0" smtClean="0">
                <a:latin typeface="Times New Roman" pitchFamily="18" charset="0"/>
                <a:cs typeface="Times New Roman" pitchFamily="18" charset="0"/>
              </a:rPr>
              <a:t>4. Number of alumni pursuing a part-time/full-time job: 7</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5. Number of alumni preparing for competitive examinations (state service): 2</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6. Number of students participating in community service: 3</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endParaRPr lang="en-IN"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B. </a:t>
            </a:r>
            <a:r>
              <a:rPr lang="en-US" b="1" u="sng" dirty="0" smtClean="0">
                <a:latin typeface="Times New Roman" pitchFamily="18" charset="0"/>
                <a:cs typeface="Times New Roman" pitchFamily="18" charset="0"/>
              </a:rPr>
              <a:t>Student Diversity</a:t>
            </a:r>
            <a:endParaRPr lang="en-IN" b="1"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1. Number of out-station students: 4</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2. Number of students from the North-East: 1</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 Number of students from SC/ST/OBC/PWD categories: 2</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4. Number of students from Regional Boards (Senior Secondary): NIL</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5. Number of students from: (a) CBSE: 19 (b) ICSE: 4</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6. Number of students from non-creamy layer: 1</a:t>
            </a:r>
            <a:endParaRPr lang="en-IN"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7. Number of students with rural/semi-urban hometown: 3 </a:t>
            </a:r>
            <a:endParaRPr lang="en-IN"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46000" r="-5000" b="-4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001000" cy="5486400"/>
          </a:xfrm>
        </p:spPr>
        <p:txBody>
          <a:bodyPr>
            <a:noAutofit/>
          </a:bodyPr>
          <a:lstStyle/>
          <a:p>
            <a:pPr algn="ctr">
              <a:buNone/>
            </a:pPr>
            <a:r>
              <a:rPr lang="en-US" sz="2400" b="1" u="sng" dirty="0" smtClean="0">
                <a:latin typeface="Times New Roman" pitchFamily="18" charset="0"/>
                <a:cs typeface="Times New Roman" pitchFamily="18" charset="0"/>
              </a:rPr>
              <a:t>2015-2016</a:t>
            </a:r>
            <a:endParaRPr lang="en-IN" sz="2400" b="1" u="sng" dirty="0" smtClean="0">
              <a:latin typeface="Times New Roman" pitchFamily="18" charset="0"/>
              <a:cs typeface="Times New Roman" pitchFamily="18" charset="0"/>
            </a:endParaRPr>
          </a:p>
          <a:p>
            <a:pPr lvl="0" algn="just">
              <a:buFont typeface="Wingdings" pitchFamily="2" charset="2"/>
              <a:buChar char="Ø"/>
            </a:pPr>
            <a:r>
              <a:rPr lang="en-US" sz="2400" dirty="0" smtClean="0">
                <a:latin typeface="Times New Roman" pitchFamily="18" charset="0"/>
                <a:cs typeface="Times New Roman" pitchFamily="18" charset="0"/>
              </a:rPr>
              <a:t>Department meeting  in July 2015  for Election of  President and Vice President. </a:t>
            </a:r>
            <a:r>
              <a:rPr lang="en-US" sz="2400" dirty="0" err="1" smtClean="0">
                <a:latin typeface="Times New Roman" pitchFamily="18" charset="0"/>
                <a:cs typeface="Times New Roman" pitchFamily="18" charset="0"/>
              </a:rPr>
              <a:t>Prerna</a:t>
            </a:r>
            <a:r>
              <a:rPr lang="en-US" sz="2400" dirty="0" smtClean="0">
                <a:latin typeface="Times New Roman" pitchFamily="18" charset="0"/>
                <a:cs typeface="Times New Roman" pitchFamily="18" charset="0"/>
              </a:rPr>
              <a:t> Nair and </a:t>
            </a:r>
            <a:r>
              <a:rPr lang="en-US" sz="2400" dirty="0" err="1" smtClean="0">
                <a:latin typeface="Times New Roman" pitchFamily="18" charset="0"/>
                <a:cs typeface="Times New Roman" pitchFamily="18" charset="0"/>
              </a:rPr>
              <a:t>Aishwarya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Prakash</a:t>
            </a:r>
            <a:r>
              <a:rPr lang="en-US" sz="2400" dirty="0" smtClean="0">
                <a:latin typeface="Times New Roman" pitchFamily="18" charset="0"/>
                <a:cs typeface="Times New Roman" pitchFamily="18" charset="0"/>
              </a:rPr>
              <a:t> were elected as President and Vice President respectively.</a:t>
            </a:r>
            <a:endParaRPr lang="en-IN" sz="2400" dirty="0" smtClean="0">
              <a:latin typeface="Times New Roman" pitchFamily="18" charset="0"/>
              <a:cs typeface="Times New Roman" pitchFamily="18" charset="0"/>
            </a:endParaRPr>
          </a:p>
          <a:p>
            <a:pPr lvl="0" algn="just">
              <a:buFont typeface="Wingdings" pitchFamily="2" charset="2"/>
              <a:buChar char="Ø"/>
            </a:pPr>
            <a:r>
              <a:rPr lang="en-US" sz="2400" dirty="0" smtClean="0">
                <a:latin typeface="Times New Roman" pitchFamily="18" charset="0"/>
                <a:cs typeface="Times New Roman" pitchFamily="18" charset="0"/>
              </a:rPr>
              <a:t>Department </a:t>
            </a:r>
            <a:r>
              <a:rPr lang="en-US" sz="2400" dirty="0" err="1" smtClean="0">
                <a:latin typeface="Times New Roman" pitchFamily="18" charset="0"/>
                <a:cs typeface="Times New Roman" pitchFamily="18" charset="0"/>
              </a:rPr>
              <a:t>Freshers’</a:t>
            </a:r>
            <a:r>
              <a:rPr lang="en-US" sz="2400" dirty="0" smtClean="0">
                <a:latin typeface="Times New Roman" pitchFamily="18" charset="0"/>
                <a:cs typeface="Times New Roman" pitchFamily="18" charset="0"/>
              </a:rPr>
              <a:t> Day, with </a:t>
            </a:r>
            <a:r>
              <a:rPr lang="en-US" sz="2400" dirty="0" err="1" smtClean="0">
                <a:latin typeface="Times New Roman" pitchFamily="18" charset="0"/>
                <a:cs typeface="Times New Roman" pitchFamily="18" charset="0"/>
              </a:rPr>
              <a:t>Tavleen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Kaur</a:t>
            </a:r>
            <a:r>
              <a:rPr lang="en-US" sz="2400" dirty="0" smtClean="0">
                <a:latin typeface="Times New Roman" pitchFamily="18" charset="0"/>
                <a:cs typeface="Times New Roman" pitchFamily="18" charset="0"/>
              </a:rPr>
              <a:t> being given the title of ‘Miss History’</a:t>
            </a:r>
            <a:endParaRPr lang="en-IN" sz="2400" dirty="0" smtClean="0">
              <a:latin typeface="Times New Roman" pitchFamily="18" charset="0"/>
              <a:cs typeface="Times New Roman" pitchFamily="18" charset="0"/>
            </a:endParaRPr>
          </a:p>
          <a:p>
            <a:pPr lvl="0" algn="just">
              <a:buFont typeface="Wingdings" pitchFamily="2" charset="2"/>
              <a:buChar char="Ø"/>
            </a:pPr>
            <a:r>
              <a:rPr lang="en-US" sz="2400" dirty="0" smtClean="0">
                <a:latin typeface="Times New Roman" pitchFamily="18" charset="0"/>
                <a:cs typeface="Times New Roman" pitchFamily="18" charset="0"/>
              </a:rPr>
              <a:t>Teacher’s Day Celebration, 5 September  2015</a:t>
            </a:r>
            <a:endParaRPr lang="en-IN" sz="2400" dirty="0" smtClean="0">
              <a:latin typeface="Times New Roman" pitchFamily="18" charset="0"/>
              <a:cs typeface="Times New Roman" pitchFamily="18" charset="0"/>
            </a:endParaRPr>
          </a:p>
          <a:p>
            <a:pPr lvl="0" algn="just">
              <a:buFont typeface="Wingdings" pitchFamily="2" charset="2"/>
              <a:buChar char="Ø"/>
            </a:pPr>
            <a:r>
              <a:rPr lang="en-US" sz="2400" dirty="0" smtClean="0">
                <a:latin typeface="Times New Roman" pitchFamily="18" charset="0"/>
                <a:cs typeface="Times New Roman" pitchFamily="18" charset="0"/>
              </a:rPr>
              <a:t>Department meeting for Chronicle 2015</a:t>
            </a:r>
            <a:endParaRPr lang="en-IN" sz="2400" dirty="0" smtClean="0">
              <a:latin typeface="Times New Roman" pitchFamily="18" charset="0"/>
              <a:cs typeface="Times New Roman" pitchFamily="18" charset="0"/>
            </a:endParaRPr>
          </a:p>
          <a:p>
            <a:pPr lvl="0" algn="just">
              <a:buFont typeface="Wingdings" pitchFamily="2" charset="2"/>
              <a:buChar char="Ø"/>
            </a:pPr>
            <a:r>
              <a:rPr lang="en-US" sz="2400" dirty="0" smtClean="0">
                <a:latin typeface="Times New Roman" pitchFamily="18" charset="0"/>
                <a:cs typeface="Times New Roman" pitchFamily="18" charset="0"/>
              </a:rPr>
              <a:t>Chronicle, the department festival, 8</a:t>
            </a:r>
            <a:r>
              <a:rPr lang="en-US" sz="2400" baseline="30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October 2015 (Talk by Prof. Mary E. John; Ad Mad; Quiz; </a:t>
            </a:r>
            <a:r>
              <a:rPr lang="en-US" sz="2400" dirty="0" err="1" smtClean="0">
                <a:latin typeface="Times New Roman" pitchFamily="18" charset="0"/>
                <a:cs typeface="Times New Roman" pitchFamily="18" charset="0"/>
              </a:rPr>
              <a:t>Kathakali</a:t>
            </a:r>
            <a:r>
              <a:rPr lang="en-US" sz="2400" dirty="0" smtClean="0">
                <a:latin typeface="Times New Roman" pitchFamily="18" charset="0"/>
                <a:cs typeface="Times New Roman" pitchFamily="18" charset="0"/>
              </a:rPr>
              <a:t> performance, an adaptation of Shakespeare’s play </a:t>
            </a:r>
            <a:r>
              <a:rPr lang="en-US" sz="2400" i="1" dirty="0" smtClean="0">
                <a:latin typeface="Times New Roman" pitchFamily="18" charset="0"/>
                <a:cs typeface="Times New Roman" pitchFamily="18" charset="0"/>
              </a:rPr>
              <a:t>Othello;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Sansad</a:t>
            </a:r>
            <a:r>
              <a:rPr lang="en-US" sz="2400" dirty="0" smtClean="0">
                <a:latin typeface="Times New Roman" pitchFamily="18" charset="0"/>
                <a:cs typeface="Times New Roman" pitchFamily="18" charset="0"/>
              </a:rPr>
              <a:t>: mock-parliament on the topic, </a:t>
            </a:r>
            <a:r>
              <a:rPr lang="en-US" sz="2400" i="1" dirty="0" smtClean="0">
                <a:latin typeface="Times New Roman" pitchFamily="18" charset="0"/>
                <a:cs typeface="Times New Roman" pitchFamily="18" charset="0"/>
              </a:rPr>
              <a:t>Women Reservation Bill</a:t>
            </a:r>
            <a:r>
              <a:rPr lang="en-US" sz="2400" dirty="0" smtClean="0">
                <a:latin typeface="Times New Roman" pitchFamily="18" charset="0"/>
                <a:cs typeface="Times New Roman" pitchFamily="18" charset="0"/>
              </a:rPr>
              <a:t>) </a:t>
            </a:r>
            <a:endParaRPr lang="en-IN" sz="2400" dirty="0" smtClean="0">
              <a:latin typeface="Times New Roman" pitchFamily="18" charset="0"/>
              <a:cs typeface="Times New Roman" pitchFamily="18" charset="0"/>
            </a:endParaRPr>
          </a:p>
          <a:p>
            <a:pPr algn="just"/>
            <a:endParaRPr lang="en-US" sz="1400" b="1" dirty="0" smtClean="0">
              <a:latin typeface="Times New Roman" pitchFamily="18" charset="0"/>
              <a:cs typeface="Times New Roman" pitchFamily="18" charset="0"/>
            </a:endParaRPr>
          </a:p>
          <a:p>
            <a:endParaRPr lang="en-IN" sz="1400" dirty="0">
              <a:latin typeface="Times New Roman" pitchFamily="18" charset="0"/>
              <a:cs typeface="Times New Roman" pitchFamily="18" charset="0"/>
            </a:endParaRPr>
          </a:p>
        </p:txBody>
      </p:sp>
      <p:sp>
        <p:nvSpPr>
          <p:cNvPr id="2" name="Title 1"/>
          <p:cNvSpPr>
            <a:spLocks noGrp="1"/>
          </p:cNvSpPr>
          <p:nvPr>
            <p:ph type="title"/>
          </p:nvPr>
        </p:nvSpPr>
        <p:spPr>
          <a:xfrm>
            <a:off x="457200" y="0"/>
            <a:ext cx="8229600" cy="1066800"/>
          </a:xfrm>
        </p:spPr>
        <p:txBody>
          <a:bodyPr>
            <a:normAutofit/>
          </a:bodyPr>
          <a:lstStyle/>
          <a:p>
            <a:r>
              <a:rPr lang="en-IN" sz="2800" b="1" dirty="0" smtClean="0">
                <a:solidFill>
                  <a:srgbClr val="0070C0"/>
                </a:solidFill>
                <a:latin typeface="Algerian" pitchFamily="82" charset="0"/>
              </a:rPr>
              <a:t>Department meetings/activities/events </a:t>
            </a:r>
            <a:endParaRPr lang="en-IN" sz="2800" b="1" dirty="0">
              <a:solidFill>
                <a:srgbClr val="0070C0"/>
              </a:solidFill>
              <a:latin typeface="Algeria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46000" r="-6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b="1" dirty="0" smtClean="0">
                <a:solidFill>
                  <a:srgbClr val="0070C0"/>
                </a:solidFill>
                <a:latin typeface="Algerian" pitchFamily="82" charset="0"/>
              </a:rPr>
              <a:t>Department meetings/activities/events </a:t>
            </a:r>
            <a:endParaRPr lang="en-IN" sz="2800" dirty="0"/>
          </a:p>
        </p:txBody>
      </p:sp>
      <p:sp>
        <p:nvSpPr>
          <p:cNvPr id="3" name="Content Placeholder 2"/>
          <p:cNvSpPr>
            <a:spLocks noGrp="1"/>
          </p:cNvSpPr>
          <p:nvPr>
            <p:ph idx="1"/>
          </p:nvPr>
        </p:nvSpPr>
        <p:spPr/>
        <p:txBody>
          <a:bodyPr>
            <a:normAutofit fontScale="77500" lnSpcReduction="20000"/>
          </a:bodyPr>
          <a:lstStyle/>
          <a:p>
            <a:pPr algn="ctr">
              <a:buNone/>
            </a:pPr>
            <a:r>
              <a:rPr lang="en-US" sz="3100" b="1" u="sng" dirty="0" smtClean="0">
                <a:latin typeface="Times New Roman" pitchFamily="18" charset="0"/>
                <a:cs typeface="Times New Roman" pitchFamily="18" charset="0"/>
              </a:rPr>
              <a:t>2016-2017</a:t>
            </a:r>
          </a:p>
          <a:p>
            <a:pPr algn="ctr">
              <a:buNone/>
            </a:pPr>
            <a:endParaRPr lang="en-IN" sz="3100" b="1" u="sng" dirty="0" smtClean="0">
              <a:latin typeface="Times New Roman" pitchFamily="18" charset="0"/>
              <a:cs typeface="Times New Roman" pitchFamily="18" charset="0"/>
            </a:endParaRPr>
          </a:p>
          <a:p>
            <a:pPr lvl="0" algn="just">
              <a:buFont typeface="Wingdings" pitchFamily="2" charset="2"/>
              <a:buChar char="Ø"/>
            </a:pPr>
            <a:r>
              <a:rPr lang="en-US" sz="3100" dirty="0" smtClean="0">
                <a:latin typeface="Times New Roman" pitchFamily="18" charset="0"/>
                <a:cs typeface="Times New Roman" pitchFamily="18" charset="0"/>
              </a:rPr>
              <a:t>Department Meeting in July 2016 for Election of President and Vice President. </a:t>
            </a:r>
            <a:r>
              <a:rPr lang="en-US" sz="3100" dirty="0" err="1" smtClean="0">
                <a:latin typeface="Times New Roman" pitchFamily="18" charset="0"/>
                <a:cs typeface="Times New Roman" pitchFamily="18" charset="0"/>
              </a:rPr>
              <a:t>Aishwarya</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Prakash</a:t>
            </a:r>
            <a:r>
              <a:rPr lang="en-US" sz="3100" dirty="0" smtClean="0">
                <a:latin typeface="Times New Roman" pitchFamily="18" charset="0"/>
                <a:cs typeface="Times New Roman" pitchFamily="18" charset="0"/>
              </a:rPr>
              <a:t> and </a:t>
            </a:r>
            <a:r>
              <a:rPr lang="en-US" sz="3100" dirty="0" err="1" smtClean="0">
                <a:latin typeface="Times New Roman" pitchFamily="18" charset="0"/>
                <a:cs typeface="Times New Roman" pitchFamily="18" charset="0"/>
              </a:rPr>
              <a:t>Shilpa</a:t>
            </a:r>
            <a:r>
              <a:rPr lang="en-US" sz="3100" dirty="0" smtClean="0">
                <a:latin typeface="Times New Roman" pitchFamily="18" charset="0"/>
                <a:cs typeface="Times New Roman" pitchFamily="18" charset="0"/>
              </a:rPr>
              <a:t> Suzan were elected as President and Vice President respectively</a:t>
            </a:r>
            <a:endParaRPr lang="en-IN" sz="3100" dirty="0" smtClean="0">
              <a:latin typeface="Times New Roman" pitchFamily="18" charset="0"/>
              <a:cs typeface="Times New Roman" pitchFamily="18" charset="0"/>
            </a:endParaRPr>
          </a:p>
          <a:p>
            <a:pPr lvl="0" algn="just">
              <a:buFont typeface="Wingdings" pitchFamily="2" charset="2"/>
              <a:buChar char="Ø"/>
            </a:pPr>
            <a:r>
              <a:rPr lang="en-US" sz="3100" dirty="0" err="1" smtClean="0">
                <a:latin typeface="Times New Roman" pitchFamily="18" charset="0"/>
                <a:cs typeface="Times New Roman" pitchFamily="18" charset="0"/>
              </a:rPr>
              <a:t>Organisation</a:t>
            </a:r>
            <a:r>
              <a:rPr lang="en-US" sz="3100" dirty="0" smtClean="0">
                <a:latin typeface="Times New Roman" pitchFamily="18" charset="0"/>
                <a:cs typeface="Times New Roman" pitchFamily="18" charset="0"/>
              </a:rPr>
              <a:t> of Department </a:t>
            </a:r>
            <a:r>
              <a:rPr lang="en-US" sz="3100" dirty="0" err="1" smtClean="0">
                <a:latin typeface="Times New Roman" pitchFamily="18" charset="0"/>
                <a:cs typeface="Times New Roman" pitchFamily="18" charset="0"/>
              </a:rPr>
              <a:t>Freshers’</a:t>
            </a:r>
            <a:r>
              <a:rPr lang="en-US" sz="3100" dirty="0" smtClean="0">
                <a:latin typeface="Times New Roman" pitchFamily="18" charset="0"/>
                <a:cs typeface="Times New Roman" pitchFamily="18" charset="0"/>
              </a:rPr>
              <a:t> Day to welcome the new batch with </a:t>
            </a:r>
            <a:r>
              <a:rPr lang="en-US" sz="3100" dirty="0" err="1" smtClean="0">
                <a:latin typeface="Times New Roman" pitchFamily="18" charset="0"/>
                <a:cs typeface="Times New Roman" pitchFamily="18" charset="0"/>
              </a:rPr>
              <a:t>Aswaty</a:t>
            </a:r>
            <a:r>
              <a:rPr lang="en-US" sz="3100" dirty="0" smtClean="0">
                <a:latin typeface="Times New Roman" pitchFamily="18" charset="0"/>
                <a:cs typeface="Times New Roman" pitchFamily="18" charset="0"/>
              </a:rPr>
              <a:t> George being given the title of ‘Miss History’</a:t>
            </a:r>
            <a:endParaRPr lang="en-IN" sz="3100" dirty="0" smtClean="0">
              <a:latin typeface="Times New Roman" pitchFamily="18" charset="0"/>
              <a:cs typeface="Times New Roman" pitchFamily="18" charset="0"/>
            </a:endParaRPr>
          </a:p>
          <a:p>
            <a:pPr lvl="0" algn="just">
              <a:buFont typeface="Wingdings" pitchFamily="2" charset="2"/>
              <a:buChar char="Ø"/>
            </a:pPr>
            <a:r>
              <a:rPr lang="en-US" sz="3100" dirty="0" smtClean="0">
                <a:latin typeface="Times New Roman" pitchFamily="18" charset="0"/>
                <a:cs typeface="Times New Roman" pitchFamily="18" charset="0"/>
              </a:rPr>
              <a:t>Teacher’s Day Celebration on 5 September 2016</a:t>
            </a:r>
            <a:endParaRPr lang="en-IN" sz="3100" dirty="0" smtClean="0">
              <a:latin typeface="Times New Roman" pitchFamily="18" charset="0"/>
              <a:cs typeface="Times New Roman" pitchFamily="18" charset="0"/>
            </a:endParaRPr>
          </a:p>
          <a:p>
            <a:pPr lvl="0" algn="just">
              <a:buFont typeface="Wingdings" pitchFamily="2" charset="2"/>
              <a:buChar char="Ø"/>
            </a:pPr>
            <a:r>
              <a:rPr lang="en-US" sz="3100" dirty="0" smtClean="0">
                <a:latin typeface="Times New Roman" pitchFamily="18" charset="0"/>
                <a:cs typeface="Times New Roman" pitchFamily="18" charset="0"/>
              </a:rPr>
              <a:t>Department meeting with faculty for Chronicle 2016</a:t>
            </a:r>
            <a:endParaRPr lang="en-IN" sz="3100" dirty="0" smtClean="0">
              <a:latin typeface="Times New Roman" pitchFamily="18" charset="0"/>
              <a:cs typeface="Times New Roman" pitchFamily="18" charset="0"/>
            </a:endParaRPr>
          </a:p>
          <a:p>
            <a:pPr lvl="0" algn="just">
              <a:buFont typeface="Wingdings" pitchFamily="2" charset="2"/>
              <a:buChar char="Ø"/>
            </a:pPr>
            <a:r>
              <a:rPr lang="en-US" sz="3100" dirty="0" smtClean="0">
                <a:latin typeface="Times New Roman" pitchFamily="18" charset="0"/>
                <a:cs typeface="Times New Roman" pitchFamily="18" charset="0"/>
              </a:rPr>
              <a:t>Chronicle, 19 October 2016 (Talk by Prof. </a:t>
            </a:r>
            <a:r>
              <a:rPr lang="en-US" sz="3100" dirty="0" err="1" smtClean="0">
                <a:latin typeface="Times New Roman" pitchFamily="18" charset="0"/>
                <a:cs typeface="Times New Roman" pitchFamily="18" charset="0"/>
              </a:rPr>
              <a:t>Ranjini</a:t>
            </a:r>
            <a:r>
              <a:rPr lang="en-US" sz="3100" dirty="0" smtClean="0">
                <a:latin typeface="Times New Roman" pitchFamily="18" charset="0"/>
                <a:cs typeface="Times New Roman" pitchFamily="18" charset="0"/>
              </a:rPr>
              <a:t> </a:t>
            </a:r>
            <a:r>
              <a:rPr lang="en-US" sz="3100" dirty="0" err="1" smtClean="0">
                <a:latin typeface="Times New Roman" pitchFamily="18" charset="0"/>
                <a:cs typeface="Times New Roman" pitchFamily="18" charset="0"/>
              </a:rPr>
              <a:t>Mazumdar</a:t>
            </a:r>
            <a:r>
              <a:rPr lang="en-US" sz="3100" dirty="0" smtClean="0">
                <a:latin typeface="Times New Roman" pitchFamily="18" charset="0"/>
                <a:cs typeface="Times New Roman" pitchFamily="18" charset="0"/>
              </a:rPr>
              <a:t>; Time Turner: A Stage Play Competition; Ad Mad; </a:t>
            </a:r>
            <a:r>
              <a:rPr lang="en-US" sz="3100" dirty="0" err="1" smtClean="0">
                <a:latin typeface="Times New Roman" pitchFamily="18" charset="0"/>
                <a:cs typeface="Times New Roman" pitchFamily="18" charset="0"/>
              </a:rPr>
              <a:t>Sansad</a:t>
            </a:r>
            <a:r>
              <a:rPr lang="en-US" sz="3100" dirty="0" smtClean="0">
                <a:latin typeface="Times New Roman" pitchFamily="18" charset="0"/>
                <a:cs typeface="Times New Roman" pitchFamily="18" charset="0"/>
              </a:rPr>
              <a:t>, mock-parliament on the topic, </a:t>
            </a:r>
            <a:r>
              <a:rPr lang="en-US" sz="3100" i="1" dirty="0" smtClean="0">
                <a:latin typeface="Times New Roman" pitchFamily="18" charset="0"/>
                <a:cs typeface="Times New Roman" pitchFamily="18" charset="0"/>
              </a:rPr>
              <a:t>Autonomy of  Universities)</a:t>
            </a:r>
            <a:endParaRPr lang="en-IN" sz="3100" dirty="0" smtClean="0">
              <a:latin typeface="Times New Roman" pitchFamily="18" charset="0"/>
              <a:cs typeface="Times New Roman" pitchFamily="18" charset="0"/>
            </a:endParaRPr>
          </a:p>
          <a:p>
            <a:pPr algn="just"/>
            <a:endParaRPr lang="en-US" b="1" dirty="0" smtClean="0">
              <a:latin typeface="Times New Roman" pitchFamily="18" charset="0"/>
              <a:cs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46000" r="-5000" b="-4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noFill/>
        </p:spPr>
        <p:txBody>
          <a:bodyPr>
            <a:normAutofit/>
          </a:bodyPr>
          <a:lstStyle/>
          <a:p>
            <a:r>
              <a:rPr lang="en-IN" sz="2800" b="1" dirty="0" smtClean="0">
                <a:solidFill>
                  <a:srgbClr val="0070C0"/>
                </a:solidFill>
                <a:latin typeface="Algerian" pitchFamily="82" charset="0"/>
              </a:rPr>
              <a:t>Department meetings/activities/events </a:t>
            </a:r>
            <a:endParaRPr lang="en-IN" sz="2800" dirty="0"/>
          </a:p>
        </p:txBody>
      </p:sp>
      <p:sp>
        <p:nvSpPr>
          <p:cNvPr id="3" name="Content Placeholder 2"/>
          <p:cNvSpPr>
            <a:spLocks noGrp="1"/>
          </p:cNvSpPr>
          <p:nvPr>
            <p:ph idx="1"/>
          </p:nvPr>
        </p:nvSpPr>
        <p:spPr>
          <a:xfrm>
            <a:off x="533400" y="914400"/>
            <a:ext cx="8305800" cy="5943600"/>
          </a:xfrm>
        </p:spPr>
        <p:txBody>
          <a:bodyPr>
            <a:normAutofit fontScale="47500" lnSpcReduction="20000"/>
          </a:bodyPr>
          <a:lstStyle/>
          <a:p>
            <a:pPr algn="ctr">
              <a:buNone/>
            </a:pPr>
            <a:r>
              <a:rPr lang="en-US" sz="4200" b="1" u="sng" dirty="0" smtClean="0">
                <a:latin typeface="Times New Roman" pitchFamily="18" charset="0"/>
                <a:cs typeface="Times New Roman" pitchFamily="18" charset="0"/>
              </a:rPr>
              <a:t>2017-2018</a:t>
            </a:r>
          </a:p>
          <a:p>
            <a:pPr algn="ctr">
              <a:buNone/>
            </a:pPr>
            <a:endParaRPr lang="en-IN" b="1" u="sng" dirty="0" smtClean="0">
              <a:latin typeface="Times New Roman" pitchFamily="18" charset="0"/>
              <a:cs typeface="Times New Roman" pitchFamily="18" charset="0"/>
            </a:endParaRPr>
          </a:p>
          <a:p>
            <a:pPr lvl="0" algn="just">
              <a:buFont typeface="Wingdings" pitchFamily="2" charset="2"/>
              <a:buChar char="Ø"/>
            </a:pPr>
            <a:r>
              <a:rPr lang="en-US" sz="4200" dirty="0" smtClean="0">
                <a:latin typeface="Times New Roman" pitchFamily="18" charset="0"/>
                <a:cs typeface="Times New Roman" pitchFamily="18" charset="0"/>
              </a:rPr>
              <a:t>Department Meeting in July 2017 for Election of President and Vice-President. </a:t>
            </a:r>
            <a:r>
              <a:rPr lang="en-US" sz="4200" dirty="0" err="1" smtClean="0">
                <a:latin typeface="Times New Roman" pitchFamily="18" charset="0"/>
                <a:cs typeface="Times New Roman" pitchFamily="18" charset="0"/>
              </a:rPr>
              <a:t>Shubhangi</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Sinha</a:t>
            </a:r>
            <a:r>
              <a:rPr lang="en-US" sz="4200" dirty="0" smtClean="0">
                <a:latin typeface="Times New Roman" pitchFamily="18" charset="0"/>
                <a:cs typeface="Times New Roman" pitchFamily="18" charset="0"/>
              </a:rPr>
              <a:t> and </a:t>
            </a:r>
            <a:r>
              <a:rPr lang="en-US" sz="4200" dirty="0" err="1" smtClean="0">
                <a:latin typeface="Times New Roman" pitchFamily="18" charset="0"/>
                <a:cs typeface="Times New Roman" pitchFamily="18" charset="0"/>
              </a:rPr>
              <a:t>Prerna</a:t>
            </a:r>
            <a:r>
              <a:rPr lang="en-US" sz="4200" dirty="0" smtClean="0">
                <a:latin typeface="Times New Roman" pitchFamily="18" charset="0"/>
                <a:cs typeface="Times New Roman" pitchFamily="18" charset="0"/>
              </a:rPr>
              <a:t> Vats were elected as President and Vice President respectively</a:t>
            </a:r>
            <a:endParaRPr lang="en-IN" sz="4200" dirty="0" smtClean="0">
              <a:latin typeface="Times New Roman" pitchFamily="18" charset="0"/>
              <a:cs typeface="Times New Roman" pitchFamily="18" charset="0"/>
            </a:endParaRPr>
          </a:p>
          <a:p>
            <a:pPr lvl="0" algn="just">
              <a:buFont typeface="Wingdings" pitchFamily="2" charset="2"/>
              <a:buChar char="Ø"/>
            </a:pPr>
            <a:r>
              <a:rPr lang="en-US" sz="4200" dirty="0" smtClean="0">
                <a:latin typeface="Times New Roman" pitchFamily="18" charset="0"/>
                <a:cs typeface="Times New Roman" pitchFamily="18" charset="0"/>
              </a:rPr>
              <a:t>Department Fresher’s Day, 31 July 2017 with Mercy being given the title of ‘Miss History’</a:t>
            </a:r>
            <a:endParaRPr lang="en-IN" sz="4200" dirty="0" smtClean="0">
              <a:latin typeface="Times New Roman" pitchFamily="18" charset="0"/>
              <a:cs typeface="Times New Roman" pitchFamily="18" charset="0"/>
            </a:endParaRPr>
          </a:p>
          <a:p>
            <a:pPr lvl="0" algn="just">
              <a:buFont typeface="Wingdings" pitchFamily="2" charset="2"/>
              <a:buChar char="Ø"/>
            </a:pPr>
            <a:r>
              <a:rPr lang="en-US" sz="4200" dirty="0" smtClean="0">
                <a:latin typeface="Times New Roman" pitchFamily="18" charset="0"/>
                <a:cs typeface="Times New Roman" pitchFamily="18" charset="0"/>
              </a:rPr>
              <a:t>Teacher’s Day Celebration, 5 September 2017</a:t>
            </a:r>
            <a:endParaRPr lang="en-IN" sz="4200" dirty="0" smtClean="0">
              <a:latin typeface="Times New Roman" pitchFamily="18" charset="0"/>
              <a:cs typeface="Times New Roman" pitchFamily="18" charset="0"/>
            </a:endParaRPr>
          </a:p>
          <a:p>
            <a:pPr lvl="0" algn="just">
              <a:buFont typeface="Wingdings" pitchFamily="2" charset="2"/>
              <a:buChar char="Ø"/>
            </a:pPr>
            <a:r>
              <a:rPr lang="en-US" sz="4200" dirty="0" smtClean="0">
                <a:latin typeface="Times New Roman" pitchFamily="18" charset="0"/>
                <a:cs typeface="Times New Roman" pitchFamily="18" charset="0"/>
              </a:rPr>
              <a:t>Department Meeting for Chronicle  in September 2017</a:t>
            </a:r>
            <a:endParaRPr lang="en-IN" sz="4200" dirty="0" smtClean="0">
              <a:latin typeface="Times New Roman" pitchFamily="18" charset="0"/>
              <a:cs typeface="Times New Roman" pitchFamily="18" charset="0"/>
            </a:endParaRPr>
          </a:p>
          <a:p>
            <a:pPr lvl="0" algn="just">
              <a:buFont typeface="Wingdings" pitchFamily="2" charset="2"/>
              <a:buChar char="Ø"/>
            </a:pPr>
            <a:r>
              <a:rPr lang="en-US" sz="4200" dirty="0" smtClean="0">
                <a:latin typeface="Times New Roman" pitchFamily="18" charset="0"/>
                <a:cs typeface="Times New Roman" pitchFamily="18" charset="0"/>
              </a:rPr>
              <a:t>Department Meeting for Chronicle  in October 2017</a:t>
            </a:r>
            <a:endParaRPr lang="en-IN" sz="4200" dirty="0" smtClean="0">
              <a:latin typeface="Times New Roman" pitchFamily="18" charset="0"/>
              <a:cs typeface="Times New Roman" pitchFamily="18" charset="0"/>
            </a:endParaRPr>
          </a:p>
          <a:p>
            <a:pPr lvl="0" algn="just">
              <a:buFont typeface="Wingdings" pitchFamily="2" charset="2"/>
              <a:buChar char="Ø"/>
            </a:pPr>
            <a:r>
              <a:rPr lang="en-US" sz="4200" dirty="0" smtClean="0">
                <a:latin typeface="Times New Roman" pitchFamily="18" charset="0"/>
                <a:cs typeface="Times New Roman" pitchFamily="18" charset="0"/>
              </a:rPr>
              <a:t>Chronicle, 9 November 2017 (Talk by Prof. </a:t>
            </a:r>
            <a:r>
              <a:rPr lang="en-US" sz="4200" dirty="0" err="1" smtClean="0">
                <a:latin typeface="Times New Roman" pitchFamily="18" charset="0"/>
                <a:cs typeface="Times New Roman" pitchFamily="18" charset="0"/>
              </a:rPr>
              <a:t>Sucheta</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Mahajan</a:t>
            </a:r>
            <a:r>
              <a:rPr lang="en-US" sz="4200" dirty="0" smtClean="0">
                <a:latin typeface="Times New Roman" pitchFamily="18" charset="0"/>
                <a:cs typeface="Times New Roman" pitchFamily="18" charset="0"/>
              </a:rPr>
              <a:t>; </a:t>
            </a:r>
            <a:r>
              <a:rPr lang="en-US" sz="4200" i="1" dirty="0" err="1" smtClean="0">
                <a:latin typeface="Times New Roman" pitchFamily="18" charset="0"/>
                <a:cs typeface="Times New Roman" pitchFamily="18" charset="0"/>
              </a:rPr>
              <a:t>Bebaak</a:t>
            </a:r>
            <a:r>
              <a:rPr lang="en-US" sz="4200" i="1" dirty="0" smtClean="0">
                <a:latin typeface="Times New Roman" pitchFamily="18" charset="0"/>
                <a:cs typeface="Times New Roman" pitchFamily="18" charset="0"/>
              </a:rPr>
              <a:t> </a:t>
            </a:r>
            <a:r>
              <a:rPr lang="en-US" sz="4200" i="1" dirty="0" err="1" smtClean="0">
                <a:latin typeface="Times New Roman" pitchFamily="18" charset="0"/>
                <a:cs typeface="Times New Roman" pitchFamily="18" charset="0"/>
              </a:rPr>
              <a:t>Ismat</a:t>
            </a:r>
            <a:r>
              <a:rPr lang="en-US" sz="4200" i="1" dirty="0" smtClean="0">
                <a:latin typeface="Times New Roman" pitchFamily="18" charset="0"/>
                <a:cs typeface="Times New Roman" pitchFamily="18" charset="0"/>
              </a:rPr>
              <a:t>, </a:t>
            </a:r>
            <a:r>
              <a:rPr lang="en-US" sz="4200" dirty="0" smtClean="0">
                <a:latin typeface="Times New Roman" pitchFamily="18" charset="0"/>
                <a:cs typeface="Times New Roman" pitchFamily="18" charset="0"/>
              </a:rPr>
              <a:t>play by </a:t>
            </a:r>
            <a:r>
              <a:rPr lang="en-US" sz="4200" dirty="0" err="1" smtClean="0">
                <a:latin typeface="Times New Roman" pitchFamily="18" charset="0"/>
                <a:cs typeface="Times New Roman" pitchFamily="18" charset="0"/>
              </a:rPr>
              <a:t>Sukhmanch</a:t>
            </a:r>
            <a:r>
              <a:rPr lang="en-US" sz="4200" dirty="0" smtClean="0">
                <a:latin typeface="Times New Roman" pitchFamily="18" charset="0"/>
                <a:cs typeface="Times New Roman" pitchFamily="18" charset="0"/>
              </a:rPr>
              <a:t> Theatre; Ad-Mad; Cam-Com, a photography and boomerang making competition; </a:t>
            </a:r>
            <a:r>
              <a:rPr lang="en-US" sz="4200" dirty="0" err="1" smtClean="0">
                <a:latin typeface="Times New Roman" pitchFamily="18" charset="0"/>
                <a:cs typeface="Times New Roman" pitchFamily="18" charset="0"/>
              </a:rPr>
              <a:t>Sansad</a:t>
            </a:r>
            <a:r>
              <a:rPr lang="en-US" sz="4200" dirty="0" smtClean="0">
                <a:latin typeface="Times New Roman" pitchFamily="18" charset="0"/>
                <a:cs typeface="Times New Roman" pitchFamily="18" charset="0"/>
              </a:rPr>
              <a:t>, mock Indian Parliament with the agenda: </a:t>
            </a:r>
            <a:r>
              <a:rPr lang="en-US" sz="4200" i="1" dirty="0" smtClean="0">
                <a:latin typeface="Times New Roman" pitchFamily="18" charset="0"/>
                <a:cs typeface="Times New Roman" pitchFamily="18" charset="0"/>
              </a:rPr>
              <a:t>Deliberation on Right to Freedom of Speech and Expression with Special Emphasis on Sedition Laws)</a:t>
            </a:r>
          </a:p>
          <a:p>
            <a:pPr lvl="0" algn="just">
              <a:buFont typeface="Wingdings" pitchFamily="2" charset="2"/>
              <a:buChar char="Ø"/>
            </a:pPr>
            <a:r>
              <a:rPr lang="en-US" sz="4200" dirty="0" smtClean="0">
                <a:latin typeface="Times New Roman" pitchFamily="18" charset="0"/>
                <a:cs typeface="Times New Roman" pitchFamily="18" charset="0"/>
              </a:rPr>
              <a:t>Students’ Seminar on ‘Oral History: Challenges and Prospects’, 4 April 2018</a:t>
            </a:r>
          </a:p>
          <a:p>
            <a:pPr algn="just">
              <a:buFont typeface="Wingdings" pitchFamily="2" charset="2"/>
              <a:buChar char="Ø"/>
            </a:pPr>
            <a:r>
              <a:rPr lang="en-US" sz="4200" dirty="0" smtClean="0">
                <a:latin typeface="Times New Roman" pitchFamily="18" charset="0"/>
                <a:cs typeface="Times New Roman" pitchFamily="18" charset="0"/>
              </a:rPr>
              <a:t>Outreach </a:t>
            </a:r>
            <a:r>
              <a:rPr lang="en-US" sz="4200" dirty="0" err="1" smtClean="0">
                <a:latin typeface="Times New Roman" pitchFamily="18" charset="0"/>
                <a:cs typeface="Times New Roman" pitchFamily="18" charset="0"/>
              </a:rPr>
              <a:t>Programme</a:t>
            </a:r>
            <a:r>
              <a:rPr lang="en-US" sz="4200" dirty="0" smtClean="0">
                <a:latin typeface="Times New Roman" pitchFamily="18" charset="0"/>
                <a:cs typeface="Times New Roman" pitchFamily="18" charset="0"/>
              </a:rPr>
              <a:t> (Clothes’ Collection and Distribution Drive), March-April 2018</a:t>
            </a:r>
            <a:endParaRPr lang="en-IN" sz="4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err="1" smtClean="0">
                <a:solidFill>
                  <a:srgbClr val="0070C0"/>
                </a:solidFill>
                <a:latin typeface="Algerian" pitchFamily="82" charset="0"/>
              </a:rPr>
              <a:t>StudentS’</a:t>
            </a:r>
            <a:r>
              <a:rPr lang="en-IN" sz="3200" b="1" dirty="0" smtClean="0">
                <a:solidFill>
                  <a:srgbClr val="0070C0"/>
                </a:solidFill>
                <a:latin typeface="Algerian" pitchFamily="82" charset="0"/>
              </a:rPr>
              <a:t> progression</a:t>
            </a:r>
            <a:endParaRPr lang="en-IN" sz="3200" b="1" dirty="0">
              <a:solidFill>
                <a:srgbClr val="0070C0"/>
              </a:solidFill>
              <a:latin typeface="Algerian" pitchFamily="82" charset="0"/>
            </a:endParaRPr>
          </a:p>
        </p:txBody>
      </p:sp>
      <p:sp>
        <p:nvSpPr>
          <p:cNvPr id="3" name="Content Placeholder 2"/>
          <p:cNvSpPr>
            <a:spLocks noGrp="1"/>
          </p:cNvSpPr>
          <p:nvPr>
            <p:ph idx="1"/>
          </p:nvPr>
        </p:nvSpPr>
        <p:spPr/>
        <p:txBody>
          <a:bodyPr/>
          <a:lstStyle/>
          <a:p>
            <a:pPr algn="ctr">
              <a:buNone/>
            </a:pPr>
            <a:r>
              <a:rPr lang="en-US" sz="1800" b="1" dirty="0" smtClean="0">
                <a:solidFill>
                  <a:srgbClr val="002060"/>
                </a:solidFill>
                <a:latin typeface="Times New Roman" pitchFamily="18" charset="0"/>
                <a:cs typeface="Times New Roman" pitchFamily="18" charset="0"/>
              </a:rPr>
              <a:t>ACADEMIC SYSTEMS IN EACH YEAR </a:t>
            </a:r>
          </a:p>
          <a:p>
            <a:pPr algn="ctr">
              <a:buNone/>
            </a:pPr>
            <a:endParaRPr lang="en-IN" sz="1800" dirty="0" smtClean="0">
              <a:solidFill>
                <a:srgbClr val="002060"/>
              </a:solidFill>
              <a:latin typeface="Times New Roman" pitchFamily="18" charset="0"/>
              <a:cs typeface="Times New Roman" pitchFamily="18" charset="0"/>
            </a:endParaRPr>
          </a:p>
          <a:p>
            <a:r>
              <a:rPr lang="en-US" sz="1800" dirty="0" smtClean="0">
                <a:solidFill>
                  <a:srgbClr val="002060"/>
                </a:solidFill>
                <a:latin typeface="Times New Roman" pitchFamily="18" charset="0"/>
                <a:cs typeface="Times New Roman" pitchFamily="18" charset="0"/>
              </a:rPr>
              <a:t>2015-16 (FYUP in Final Batch)</a:t>
            </a:r>
            <a:endParaRPr lang="en-IN" sz="1800" dirty="0" smtClean="0">
              <a:solidFill>
                <a:srgbClr val="002060"/>
              </a:solidFill>
              <a:latin typeface="Times New Roman" pitchFamily="18" charset="0"/>
              <a:cs typeface="Times New Roman" pitchFamily="18" charset="0"/>
            </a:endParaRPr>
          </a:p>
          <a:p>
            <a:r>
              <a:rPr lang="en-US" sz="1800" dirty="0" smtClean="0">
                <a:solidFill>
                  <a:srgbClr val="002060"/>
                </a:solidFill>
                <a:latin typeface="Times New Roman" pitchFamily="18" charset="0"/>
                <a:cs typeface="Times New Roman" pitchFamily="18" charset="0"/>
              </a:rPr>
              <a:t>2016-17 (Semester in Final Batch)</a:t>
            </a:r>
            <a:endParaRPr lang="en-IN" sz="1800" dirty="0" smtClean="0">
              <a:solidFill>
                <a:srgbClr val="002060"/>
              </a:solidFill>
              <a:latin typeface="Times New Roman" pitchFamily="18" charset="0"/>
              <a:cs typeface="Times New Roman" pitchFamily="18" charset="0"/>
            </a:endParaRPr>
          </a:p>
          <a:p>
            <a:r>
              <a:rPr lang="en-US" sz="1800" dirty="0" smtClean="0">
                <a:solidFill>
                  <a:srgbClr val="002060"/>
                </a:solidFill>
                <a:latin typeface="Times New Roman" pitchFamily="18" charset="0"/>
                <a:cs typeface="Times New Roman" pitchFamily="18" charset="0"/>
              </a:rPr>
              <a:t>2017-18 (CBCS in Final Batch)</a:t>
            </a:r>
          </a:p>
          <a:p>
            <a:endParaRPr lang="en-US" sz="1800" dirty="0" smtClean="0">
              <a:latin typeface="Times New Roman" pitchFamily="18" charset="0"/>
              <a:cs typeface="Times New Roman" pitchFamily="18" charset="0"/>
            </a:endParaRPr>
          </a:p>
          <a:p>
            <a:pPr algn="ctr">
              <a:buNone/>
            </a:pPr>
            <a:r>
              <a:rPr lang="en-US" sz="2000" b="1" dirty="0" smtClean="0">
                <a:solidFill>
                  <a:srgbClr val="002060"/>
                </a:solidFill>
                <a:latin typeface="Times New Roman" pitchFamily="18" charset="0"/>
                <a:cs typeface="Times New Roman" pitchFamily="18" charset="0"/>
              </a:rPr>
              <a:t>(2015-16)</a:t>
            </a:r>
            <a:endParaRPr lang="en-IN" sz="1800" dirty="0">
              <a:solidFill>
                <a:srgbClr val="002060"/>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219200" y="4231640"/>
          <a:ext cx="6096000" cy="148336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IN" dirty="0" smtClean="0">
                          <a:latin typeface="Times New Roman" pitchFamily="18" charset="0"/>
                          <a:cs typeface="Times New Roman" pitchFamily="18" charset="0"/>
                        </a:rPr>
                        <a:t>Year</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1</a:t>
                      </a:r>
                      <a:r>
                        <a:rPr lang="en-IN" baseline="30000" dirty="0" smtClean="0">
                          <a:latin typeface="Times New Roman" pitchFamily="18" charset="0"/>
                          <a:cs typeface="Times New Roman" pitchFamily="18" charset="0"/>
                        </a:rPr>
                        <a:t>st</a:t>
                      </a:r>
                      <a:r>
                        <a:rPr lang="en-IN" dirty="0" smtClean="0">
                          <a:latin typeface="Times New Roman" pitchFamily="18" charset="0"/>
                          <a:cs typeface="Times New Roman" pitchFamily="18" charset="0"/>
                        </a:rPr>
                        <a:t> Div.</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2</a:t>
                      </a:r>
                      <a:r>
                        <a:rPr lang="en-IN" baseline="30000" dirty="0" smtClean="0">
                          <a:latin typeface="Times New Roman" pitchFamily="18" charset="0"/>
                          <a:cs typeface="Times New Roman" pitchFamily="18" charset="0"/>
                        </a:rPr>
                        <a:t>nd</a:t>
                      </a:r>
                      <a:r>
                        <a:rPr lang="en-IN" dirty="0" smtClean="0">
                          <a:latin typeface="Times New Roman" pitchFamily="18" charset="0"/>
                          <a:cs typeface="Times New Roman" pitchFamily="18" charset="0"/>
                        </a:rPr>
                        <a:t> Div.</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3</a:t>
                      </a:r>
                      <a:r>
                        <a:rPr lang="en-IN" baseline="30000" dirty="0" smtClean="0">
                          <a:latin typeface="Times New Roman" pitchFamily="18" charset="0"/>
                          <a:cs typeface="Times New Roman" pitchFamily="18" charset="0"/>
                        </a:rPr>
                        <a:t>rd</a:t>
                      </a:r>
                      <a:r>
                        <a:rPr lang="en-IN" dirty="0" smtClean="0">
                          <a:latin typeface="Times New Roman" pitchFamily="18" charset="0"/>
                          <a:cs typeface="Times New Roman" pitchFamily="18" charset="0"/>
                        </a:rPr>
                        <a:t> Div.</a:t>
                      </a:r>
                      <a:endParaRPr lang="en-IN" dirty="0">
                        <a:latin typeface="Times New Roman" pitchFamily="18" charset="0"/>
                        <a:cs typeface="Times New Roman" pitchFamily="18" charset="0"/>
                      </a:endParaRPr>
                    </a:p>
                  </a:txBody>
                  <a:tcPr/>
                </a:tc>
              </a:tr>
              <a:tr h="370840">
                <a:tc>
                  <a:txBody>
                    <a:bodyPr/>
                    <a:lstStyle/>
                    <a:p>
                      <a:pPr algn="ctr"/>
                      <a:r>
                        <a:rPr lang="en-IN" dirty="0" smtClean="0">
                          <a:latin typeface="Times New Roman" pitchFamily="18" charset="0"/>
                          <a:cs typeface="Times New Roman" pitchFamily="18" charset="0"/>
                        </a:rPr>
                        <a:t>I</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32</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8</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1</a:t>
                      </a:r>
                      <a:endParaRPr lang="en-IN" dirty="0">
                        <a:latin typeface="Times New Roman" pitchFamily="18" charset="0"/>
                        <a:cs typeface="Times New Roman" pitchFamily="18" charset="0"/>
                      </a:endParaRPr>
                    </a:p>
                  </a:txBody>
                  <a:tcPr/>
                </a:tc>
              </a:tr>
              <a:tr h="370840">
                <a:tc>
                  <a:txBody>
                    <a:bodyPr/>
                    <a:lstStyle/>
                    <a:p>
                      <a:pPr algn="ctr"/>
                      <a:r>
                        <a:rPr lang="en-IN" dirty="0" smtClean="0">
                          <a:latin typeface="Times New Roman" pitchFamily="18" charset="0"/>
                          <a:cs typeface="Times New Roman" pitchFamily="18" charset="0"/>
                        </a:rPr>
                        <a:t>II</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14</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15</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10</a:t>
                      </a:r>
                      <a:endParaRPr lang="en-IN" dirty="0">
                        <a:latin typeface="Times New Roman" pitchFamily="18" charset="0"/>
                        <a:cs typeface="Times New Roman" pitchFamily="18" charset="0"/>
                      </a:endParaRPr>
                    </a:p>
                  </a:txBody>
                  <a:tcPr/>
                </a:tc>
              </a:tr>
              <a:tr h="370840">
                <a:tc>
                  <a:txBody>
                    <a:bodyPr/>
                    <a:lstStyle/>
                    <a:p>
                      <a:pPr algn="ctr"/>
                      <a:r>
                        <a:rPr lang="en-IN" dirty="0" smtClean="0">
                          <a:latin typeface="Times New Roman" pitchFamily="18" charset="0"/>
                          <a:cs typeface="Times New Roman" pitchFamily="18" charset="0"/>
                        </a:rPr>
                        <a:t>III (FYUP)</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25</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18</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6</a:t>
                      </a:r>
                      <a:endParaRPr lang="en-IN"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himbetka.jpg"/>
          <p:cNvPicPr>
            <a:picLocks noChangeAspect="1"/>
          </p:cNvPicPr>
          <p:nvPr/>
        </p:nvPicPr>
        <p:blipFill>
          <a:blip r:embed="rId2">
            <a:lum bright="65000" contrast="-30000"/>
          </a:blip>
          <a:stretch>
            <a:fillRect/>
          </a:stretch>
        </p:blipFill>
        <p:spPr>
          <a:xfrm>
            <a:off x="0" y="0"/>
            <a:ext cx="9144000" cy="6858000"/>
          </a:xfrm>
          <a:prstGeom prst="rect">
            <a:avLst/>
          </a:prstGeom>
        </p:spPr>
      </p:pic>
      <p:sp>
        <p:nvSpPr>
          <p:cNvPr id="2" name="Title 1"/>
          <p:cNvSpPr>
            <a:spLocks noGrp="1"/>
          </p:cNvSpPr>
          <p:nvPr>
            <p:ph type="title"/>
          </p:nvPr>
        </p:nvSpPr>
        <p:spPr>
          <a:xfrm>
            <a:off x="228600" y="0"/>
            <a:ext cx="8229600" cy="914400"/>
          </a:xfrm>
        </p:spPr>
        <p:txBody>
          <a:bodyPr>
            <a:normAutofit fontScale="90000"/>
          </a:bodyPr>
          <a:lstStyle/>
          <a:p>
            <a:r>
              <a:rPr lang="en-IN" sz="3200" b="1" u="sng" dirty="0" smtClean="0">
                <a:effectLst>
                  <a:outerShdw blurRad="38100" dist="38100" dir="2700000" algn="tl">
                    <a:srgbClr val="000000">
                      <a:alpha val="43137"/>
                    </a:srgbClr>
                  </a:outerShdw>
                </a:effectLst>
                <a:latin typeface="Algerian" pitchFamily="82" charset="0"/>
              </a:rPr>
              <a:t/>
            </a:r>
            <a:br>
              <a:rPr lang="en-IN" sz="3200" b="1" u="sng" dirty="0" smtClean="0">
                <a:effectLst>
                  <a:outerShdw blurRad="38100" dist="38100" dir="2700000" algn="tl">
                    <a:srgbClr val="000000">
                      <a:alpha val="43137"/>
                    </a:srgbClr>
                  </a:outerShdw>
                </a:effectLst>
                <a:latin typeface="Algerian" pitchFamily="82" charset="0"/>
              </a:rPr>
            </a:br>
            <a:r>
              <a:rPr lang="en-IN" sz="3600" b="1" u="sng" dirty="0" smtClean="0">
                <a:solidFill>
                  <a:schemeClr val="tx2"/>
                </a:solidFill>
                <a:effectLst>
                  <a:outerShdw blurRad="38100" dist="38100" dir="2700000" algn="tl">
                    <a:srgbClr val="000000">
                      <a:alpha val="43137"/>
                    </a:srgbClr>
                  </a:outerShdw>
                </a:effectLst>
                <a:latin typeface="Algerian" pitchFamily="82" charset="0"/>
              </a:rPr>
              <a:t>OUR VISION</a:t>
            </a:r>
          </a:p>
        </p:txBody>
      </p:sp>
      <p:sp>
        <p:nvSpPr>
          <p:cNvPr id="3" name="Content Placeholder 2"/>
          <p:cNvSpPr>
            <a:spLocks noGrp="1"/>
          </p:cNvSpPr>
          <p:nvPr>
            <p:ph idx="1"/>
          </p:nvPr>
        </p:nvSpPr>
        <p:spPr>
          <a:xfrm>
            <a:off x="304800" y="1143000"/>
            <a:ext cx="8229600" cy="5410200"/>
          </a:xfrm>
        </p:spPr>
        <p:txBody>
          <a:bodyPr>
            <a:normAutofit fontScale="92500" lnSpcReduction="10000"/>
          </a:bodyPr>
          <a:lstStyle/>
          <a:p>
            <a:pPr marL="285750" indent="-285750" algn="just">
              <a:buNone/>
            </a:pPr>
            <a:r>
              <a:rPr lang="en-US" sz="1900" dirty="0" smtClean="0">
                <a:effectLst>
                  <a:outerShdw blurRad="38100" dist="38100" dir="2700000" algn="tl">
                    <a:srgbClr val="000000">
                      <a:alpha val="43137"/>
                    </a:srgbClr>
                  </a:outerShdw>
                </a:effectLst>
                <a:latin typeface="Times New Roman" pitchFamily="18" charset="0"/>
                <a:cs typeface="Times New Roman" pitchFamily="18" charset="0"/>
              </a:rPr>
              <a:t>    </a:t>
            </a:r>
          </a:p>
          <a:p>
            <a:pPr marL="285750" indent="-285750" algn="just">
              <a:lnSpc>
                <a:spcPct val="150000"/>
              </a:lnSpc>
              <a:buNone/>
            </a:pPr>
            <a:r>
              <a:rPr lang="en-US" sz="19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The Department of History strives to inculcate critical thinking, creativity and scientific temper among students. The students are encouraged to think rationally, free from communal biases, caste prejudices, be gender sensitive and appreciate regional diversity. In keeping with the spirit of the discipline, they are also encouraged to analyze historical contexts and their social, political and economic aspects. The faculty aims to add value to classroom teaching by involving students in innovative projects related to developing skills for history-writing. The ultimate aim of the department is to create socially and politically responsible citizens for tomorrow.</a:t>
            </a:r>
          </a:p>
          <a:p>
            <a:pPr marL="285750" indent="-285750">
              <a:buNone/>
            </a:pPr>
            <a:endParaRPr lang="en-US" sz="19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err="1" smtClean="0">
                <a:solidFill>
                  <a:srgbClr val="0070C0"/>
                </a:solidFill>
                <a:latin typeface="Algerian" pitchFamily="82" charset="0"/>
              </a:rPr>
              <a:t>StudentS’</a:t>
            </a:r>
            <a:r>
              <a:rPr lang="en-IN" sz="3200" b="1" dirty="0" smtClean="0">
                <a:solidFill>
                  <a:srgbClr val="0070C0"/>
                </a:solidFill>
                <a:latin typeface="Algerian" pitchFamily="82" charset="0"/>
              </a:rPr>
              <a:t> progression</a:t>
            </a:r>
            <a:endParaRPr lang="en-IN" sz="3200" dirty="0"/>
          </a:p>
        </p:txBody>
      </p:sp>
      <p:sp>
        <p:nvSpPr>
          <p:cNvPr id="3" name="Content Placeholder 2"/>
          <p:cNvSpPr>
            <a:spLocks noGrp="1"/>
          </p:cNvSpPr>
          <p:nvPr>
            <p:ph idx="1"/>
          </p:nvPr>
        </p:nvSpPr>
        <p:spPr>
          <a:xfrm>
            <a:off x="457200" y="1447800"/>
            <a:ext cx="8229600" cy="4678363"/>
          </a:xfrm>
        </p:spPr>
        <p:txBody>
          <a:bodyPr>
            <a:normAutofit/>
          </a:bodyPr>
          <a:lstStyle/>
          <a:p>
            <a:pPr algn="ctr">
              <a:buNone/>
            </a:pPr>
            <a:r>
              <a:rPr lang="en-IN" sz="2000" b="1" dirty="0" smtClean="0">
                <a:solidFill>
                  <a:srgbClr val="002060"/>
                </a:solidFill>
                <a:latin typeface="Times New Roman" pitchFamily="18" charset="0"/>
                <a:cs typeface="Times New Roman" pitchFamily="18" charset="0"/>
              </a:rPr>
              <a:t>(2016-17)</a:t>
            </a:r>
          </a:p>
          <a:p>
            <a:pPr algn="ctr">
              <a:buNone/>
            </a:pPr>
            <a:endParaRPr lang="en-IN" sz="2000" b="1" dirty="0" smtClean="0">
              <a:latin typeface="Times New Roman" pitchFamily="18" charset="0"/>
              <a:cs typeface="Times New Roman" pitchFamily="18" charset="0"/>
            </a:endParaRPr>
          </a:p>
          <a:p>
            <a:pPr algn="ctr">
              <a:buNone/>
            </a:pPr>
            <a:endParaRPr lang="en-IN" sz="2000" b="1" dirty="0" smtClean="0">
              <a:latin typeface="Times New Roman" pitchFamily="18" charset="0"/>
              <a:cs typeface="Times New Roman" pitchFamily="18" charset="0"/>
            </a:endParaRPr>
          </a:p>
          <a:p>
            <a:pPr algn="ctr">
              <a:buNone/>
            </a:pPr>
            <a:endParaRPr lang="en-IN" sz="2000" b="1" dirty="0" smtClean="0">
              <a:latin typeface="Times New Roman" pitchFamily="18" charset="0"/>
              <a:cs typeface="Times New Roman" pitchFamily="18" charset="0"/>
            </a:endParaRPr>
          </a:p>
          <a:p>
            <a:pPr algn="ctr">
              <a:buNone/>
            </a:pPr>
            <a:endParaRPr lang="en-IN" sz="2000" b="1" dirty="0" smtClean="0">
              <a:latin typeface="Times New Roman" pitchFamily="18" charset="0"/>
              <a:cs typeface="Times New Roman" pitchFamily="18" charset="0"/>
            </a:endParaRPr>
          </a:p>
          <a:p>
            <a:pPr algn="ctr">
              <a:buNone/>
            </a:pPr>
            <a:endParaRPr lang="en-IN" sz="2000" b="1" dirty="0" smtClean="0">
              <a:latin typeface="Times New Roman" pitchFamily="18" charset="0"/>
              <a:cs typeface="Times New Roman" pitchFamily="18" charset="0"/>
            </a:endParaRPr>
          </a:p>
          <a:p>
            <a:pPr algn="ctr">
              <a:buNone/>
            </a:pPr>
            <a:endParaRPr lang="en-IN" sz="2000" b="1" dirty="0" smtClean="0">
              <a:latin typeface="Times New Roman" pitchFamily="18" charset="0"/>
              <a:cs typeface="Times New Roman" pitchFamily="18" charset="0"/>
            </a:endParaRPr>
          </a:p>
          <a:p>
            <a:pPr algn="ctr">
              <a:buNone/>
            </a:pPr>
            <a:r>
              <a:rPr lang="en-IN" sz="2000" b="1" dirty="0" smtClean="0">
                <a:solidFill>
                  <a:srgbClr val="002060"/>
                </a:solidFill>
                <a:latin typeface="Times New Roman" pitchFamily="18" charset="0"/>
                <a:cs typeface="Times New Roman" pitchFamily="18" charset="0"/>
              </a:rPr>
              <a:t>(July – Nov 2017)</a:t>
            </a:r>
          </a:p>
          <a:p>
            <a:pPr algn="ctr">
              <a:buNone/>
            </a:pPr>
            <a:endParaRPr lang="en-IN" sz="2000" b="1" dirty="0" smtClean="0">
              <a:latin typeface="Times New Roman" pitchFamily="18" charset="0"/>
              <a:cs typeface="Times New Roman" pitchFamily="18" charset="0"/>
            </a:endParaRPr>
          </a:p>
          <a:p>
            <a:pPr algn="ctr">
              <a:buNone/>
            </a:pPr>
            <a:endParaRPr lang="en-IN" sz="2000" b="1" dirty="0" smtClean="0">
              <a:latin typeface="Times New Roman" pitchFamily="18" charset="0"/>
              <a:cs typeface="Times New Roman" pitchFamily="18" charset="0"/>
            </a:endParaRPr>
          </a:p>
          <a:p>
            <a:pPr algn="ctr">
              <a:buNone/>
            </a:pPr>
            <a:r>
              <a:rPr lang="en-IN" sz="2000" b="1" dirty="0" smtClean="0">
                <a:latin typeface="Times New Roman" pitchFamily="18" charset="0"/>
                <a:cs typeface="Times New Roman" pitchFamily="18" charset="0"/>
              </a:rPr>
              <a:t> </a:t>
            </a:r>
          </a:p>
          <a:p>
            <a:pPr algn="ctr">
              <a:buNone/>
            </a:pPr>
            <a:endParaRPr lang="en-IN" sz="2000" b="1" dirty="0">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914400" y="2133600"/>
          <a:ext cx="7239000" cy="1635760"/>
        </p:xfrm>
        <a:graphic>
          <a:graphicData uri="http://schemas.openxmlformats.org/drawingml/2006/table">
            <a:tbl>
              <a:tblPr firstRow="1" bandRow="1">
                <a:tableStyleId>{5C22544A-7EE6-4342-B048-85BDC9FD1C3A}</a:tableStyleId>
              </a:tblPr>
              <a:tblGrid>
                <a:gridCol w="1809750"/>
                <a:gridCol w="1809750"/>
                <a:gridCol w="1809750"/>
                <a:gridCol w="1809750"/>
              </a:tblGrid>
              <a:tr h="408940">
                <a:tc>
                  <a:txBody>
                    <a:bodyPr/>
                    <a:lstStyle/>
                    <a:p>
                      <a:pPr algn="ctr"/>
                      <a:r>
                        <a:rPr lang="en-IN" sz="1600" dirty="0" smtClean="0">
                          <a:latin typeface="Times New Roman" pitchFamily="18" charset="0"/>
                          <a:cs typeface="Times New Roman" pitchFamily="18" charset="0"/>
                        </a:rPr>
                        <a:t>Year</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1</a:t>
                      </a:r>
                      <a:r>
                        <a:rPr lang="en-IN" sz="1600" baseline="30000" dirty="0" smtClean="0">
                          <a:latin typeface="Times New Roman" pitchFamily="18" charset="0"/>
                          <a:cs typeface="Times New Roman" pitchFamily="18" charset="0"/>
                        </a:rPr>
                        <a:t>st</a:t>
                      </a:r>
                      <a:r>
                        <a:rPr lang="en-IN" sz="1600" dirty="0" smtClean="0">
                          <a:latin typeface="Times New Roman" pitchFamily="18" charset="0"/>
                          <a:cs typeface="Times New Roman" pitchFamily="18" charset="0"/>
                        </a:rPr>
                        <a:t> Div.</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2</a:t>
                      </a:r>
                      <a:r>
                        <a:rPr lang="en-IN" sz="1600" baseline="30000" dirty="0" smtClean="0">
                          <a:latin typeface="Times New Roman" pitchFamily="18" charset="0"/>
                          <a:cs typeface="Times New Roman" pitchFamily="18" charset="0"/>
                        </a:rPr>
                        <a:t>nd</a:t>
                      </a:r>
                      <a:r>
                        <a:rPr lang="en-IN" sz="1600" dirty="0" smtClean="0">
                          <a:latin typeface="Times New Roman" pitchFamily="18" charset="0"/>
                          <a:cs typeface="Times New Roman" pitchFamily="18" charset="0"/>
                        </a:rPr>
                        <a:t> Div.</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3</a:t>
                      </a:r>
                      <a:r>
                        <a:rPr lang="en-IN" sz="1600" baseline="30000" dirty="0" smtClean="0">
                          <a:latin typeface="Times New Roman" pitchFamily="18" charset="0"/>
                          <a:cs typeface="Times New Roman" pitchFamily="18" charset="0"/>
                        </a:rPr>
                        <a:t>rd</a:t>
                      </a:r>
                      <a:r>
                        <a:rPr lang="en-IN" sz="1600" dirty="0" smtClean="0">
                          <a:latin typeface="Times New Roman" pitchFamily="18" charset="0"/>
                          <a:cs typeface="Times New Roman" pitchFamily="18" charset="0"/>
                        </a:rPr>
                        <a:t> Div.</a:t>
                      </a:r>
                      <a:endParaRPr lang="en-IN" sz="1600" dirty="0">
                        <a:latin typeface="Times New Roman" pitchFamily="18" charset="0"/>
                        <a:cs typeface="Times New Roman" pitchFamily="18" charset="0"/>
                      </a:endParaRPr>
                    </a:p>
                  </a:txBody>
                  <a:tcPr/>
                </a:tc>
              </a:tr>
              <a:tr h="408940">
                <a:tc>
                  <a:txBody>
                    <a:bodyPr/>
                    <a:lstStyle/>
                    <a:p>
                      <a:pPr algn="ctr"/>
                      <a:r>
                        <a:rPr lang="en-IN" sz="1600" dirty="0" smtClean="0">
                          <a:latin typeface="Times New Roman" pitchFamily="18" charset="0"/>
                          <a:cs typeface="Times New Roman" pitchFamily="18" charset="0"/>
                        </a:rPr>
                        <a:t>I</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28</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11</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7</a:t>
                      </a:r>
                      <a:endParaRPr lang="en-IN" sz="1600" dirty="0">
                        <a:latin typeface="Times New Roman" pitchFamily="18" charset="0"/>
                        <a:cs typeface="Times New Roman" pitchFamily="18" charset="0"/>
                      </a:endParaRPr>
                    </a:p>
                  </a:txBody>
                  <a:tcPr/>
                </a:tc>
              </a:tr>
              <a:tr h="408940">
                <a:tc>
                  <a:txBody>
                    <a:bodyPr/>
                    <a:lstStyle/>
                    <a:p>
                      <a:pPr algn="ctr"/>
                      <a:r>
                        <a:rPr lang="en-IN" sz="1600" dirty="0" smtClean="0">
                          <a:latin typeface="Times New Roman" pitchFamily="18" charset="0"/>
                          <a:cs typeface="Times New Roman" pitchFamily="18" charset="0"/>
                        </a:rPr>
                        <a:t>II</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9</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15</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17</a:t>
                      </a:r>
                      <a:endParaRPr lang="en-IN" sz="1600" dirty="0">
                        <a:latin typeface="Times New Roman" pitchFamily="18" charset="0"/>
                        <a:cs typeface="Times New Roman" pitchFamily="18" charset="0"/>
                      </a:endParaRPr>
                    </a:p>
                  </a:txBody>
                  <a:tcPr/>
                </a:tc>
              </a:tr>
              <a:tr h="408940">
                <a:tc>
                  <a:txBody>
                    <a:bodyPr/>
                    <a:lstStyle/>
                    <a:p>
                      <a:pPr algn="ctr"/>
                      <a:r>
                        <a:rPr lang="en-IN" sz="1600" dirty="0" smtClean="0">
                          <a:latin typeface="Times New Roman" pitchFamily="18" charset="0"/>
                          <a:cs typeface="Times New Roman" pitchFamily="18" charset="0"/>
                        </a:rPr>
                        <a:t>III</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13</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23</a:t>
                      </a:r>
                      <a:endParaRPr lang="en-IN" sz="1600" dirty="0">
                        <a:latin typeface="Times New Roman" pitchFamily="18" charset="0"/>
                        <a:cs typeface="Times New Roman" pitchFamily="18" charset="0"/>
                      </a:endParaRPr>
                    </a:p>
                  </a:txBody>
                  <a:tcPr/>
                </a:tc>
                <a:tc>
                  <a:txBody>
                    <a:bodyPr/>
                    <a:lstStyle/>
                    <a:p>
                      <a:pPr algn="ctr"/>
                      <a:r>
                        <a:rPr lang="en-IN" sz="1600" dirty="0" smtClean="0">
                          <a:latin typeface="Times New Roman" pitchFamily="18" charset="0"/>
                          <a:cs typeface="Times New Roman" pitchFamily="18" charset="0"/>
                        </a:rPr>
                        <a:t>5</a:t>
                      </a:r>
                      <a:endParaRPr lang="en-IN" sz="1600" dirty="0">
                        <a:latin typeface="Times New Roman" pitchFamily="18" charset="0"/>
                        <a:cs typeface="Times New Roman" pitchFamily="18" charset="0"/>
                      </a:endParaRPr>
                    </a:p>
                  </a:txBody>
                  <a:tcPr/>
                </a:tc>
              </a:tr>
            </a:tbl>
          </a:graphicData>
        </a:graphic>
      </p:graphicFrame>
      <p:graphicFrame>
        <p:nvGraphicFramePr>
          <p:cNvPr id="6" name="Table 5"/>
          <p:cNvGraphicFramePr>
            <a:graphicFrameLocks noGrp="1"/>
          </p:cNvGraphicFramePr>
          <p:nvPr/>
        </p:nvGraphicFramePr>
        <p:xfrm>
          <a:off x="1143000" y="4724400"/>
          <a:ext cx="7010400" cy="1559560"/>
        </p:xfrm>
        <a:graphic>
          <a:graphicData uri="http://schemas.openxmlformats.org/drawingml/2006/table">
            <a:tbl>
              <a:tblPr firstRow="1" bandRow="1">
                <a:tableStyleId>{5C22544A-7EE6-4342-B048-85BDC9FD1C3A}</a:tableStyleId>
              </a:tblPr>
              <a:tblGrid>
                <a:gridCol w="1752600"/>
                <a:gridCol w="1752600"/>
                <a:gridCol w="1752600"/>
                <a:gridCol w="1752600"/>
              </a:tblGrid>
              <a:tr h="389890">
                <a:tc>
                  <a:txBody>
                    <a:bodyPr/>
                    <a:lstStyle/>
                    <a:p>
                      <a:r>
                        <a:rPr lang="en-IN" sz="1600" dirty="0" smtClean="0">
                          <a:latin typeface="Times New Roman" pitchFamily="18" charset="0"/>
                          <a:cs typeface="Times New Roman" pitchFamily="18" charset="0"/>
                        </a:rPr>
                        <a:t>Year</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1</a:t>
                      </a:r>
                      <a:r>
                        <a:rPr lang="en-IN" sz="1600" baseline="30000" dirty="0" smtClean="0">
                          <a:latin typeface="Times New Roman" pitchFamily="18" charset="0"/>
                          <a:cs typeface="Times New Roman" pitchFamily="18" charset="0"/>
                        </a:rPr>
                        <a:t>st</a:t>
                      </a:r>
                      <a:r>
                        <a:rPr lang="en-IN" sz="1600" dirty="0" smtClean="0">
                          <a:latin typeface="Times New Roman" pitchFamily="18" charset="0"/>
                          <a:cs typeface="Times New Roman" pitchFamily="18" charset="0"/>
                        </a:rPr>
                        <a:t> Div.</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2</a:t>
                      </a:r>
                      <a:r>
                        <a:rPr lang="en-IN" sz="1600" baseline="30000" dirty="0" smtClean="0">
                          <a:latin typeface="Times New Roman" pitchFamily="18" charset="0"/>
                          <a:cs typeface="Times New Roman" pitchFamily="18" charset="0"/>
                        </a:rPr>
                        <a:t>nd</a:t>
                      </a:r>
                      <a:r>
                        <a:rPr lang="en-IN" sz="1600" dirty="0" smtClean="0">
                          <a:latin typeface="Times New Roman" pitchFamily="18" charset="0"/>
                          <a:cs typeface="Times New Roman" pitchFamily="18" charset="0"/>
                        </a:rPr>
                        <a:t> Div.</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3</a:t>
                      </a:r>
                      <a:r>
                        <a:rPr lang="en-IN" sz="1600" baseline="30000" dirty="0" smtClean="0">
                          <a:latin typeface="Times New Roman" pitchFamily="18" charset="0"/>
                          <a:cs typeface="Times New Roman" pitchFamily="18" charset="0"/>
                        </a:rPr>
                        <a:t>rd</a:t>
                      </a:r>
                      <a:r>
                        <a:rPr lang="en-IN" sz="1600" dirty="0" smtClean="0">
                          <a:latin typeface="Times New Roman" pitchFamily="18" charset="0"/>
                          <a:cs typeface="Times New Roman" pitchFamily="18" charset="0"/>
                        </a:rPr>
                        <a:t> Div.</a:t>
                      </a:r>
                      <a:endParaRPr lang="en-IN" sz="1600" dirty="0">
                        <a:latin typeface="Times New Roman" pitchFamily="18" charset="0"/>
                        <a:cs typeface="Times New Roman" pitchFamily="18" charset="0"/>
                      </a:endParaRPr>
                    </a:p>
                  </a:txBody>
                  <a:tcPr/>
                </a:tc>
              </a:tr>
              <a:tr h="389890">
                <a:tc>
                  <a:txBody>
                    <a:bodyPr/>
                    <a:lstStyle/>
                    <a:p>
                      <a:r>
                        <a:rPr lang="en-IN" sz="1600" dirty="0" smtClean="0">
                          <a:latin typeface="Times New Roman" pitchFamily="18" charset="0"/>
                          <a:cs typeface="Times New Roman" pitchFamily="18" charset="0"/>
                        </a:rPr>
                        <a:t>I</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20</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15</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8</a:t>
                      </a:r>
                      <a:endParaRPr lang="en-IN" sz="1600" dirty="0">
                        <a:latin typeface="Times New Roman" pitchFamily="18" charset="0"/>
                        <a:cs typeface="Times New Roman" pitchFamily="18" charset="0"/>
                      </a:endParaRPr>
                    </a:p>
                  </a:txBody>
                  <a:tcPr/>
                </a:tc>
              </a:tr>
              <a:tr h="389890">
                <a:tc>
                  <a:txBody>
                    <a:bodyPr/>
                    <a:lstStyle/>
                    <a:p>
                      <a:r>
                        <a:rPr lang="en-IN" sz="1600" dirty="0" smtClean="0">
                          <a:latin typeface="Times New Roman" pitchFamily="18" charset="0"/>
                          <a:cs typeface="Times New Roman" pitchFamily="18" charset="0"/>
                        </a:rPr>
                        <a:t>II</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18</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27</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5</a:t>
                      </a:r>
                      <a:endParaRPr lang="en-IN" sz="1600" dirty="0">
                        <a:latin typeface="Times New Roman" pitchFamily="18" charset="0"/>
                        <a:cs typeface="Times New Roman" pitchFamily="18" charset="0"/>
                      </a:endParaRPr>
                    </a:p>
                  </a:txBody>
                  <a:tcPr/>
                </a:tc>
              </a:tr>
              <a:tr h="389890">
                <a:tc>
                  <a:txBody>
                    <a:bodyPr/>
                    <a:lstStyle/>
                    <a:p>
                      <a:r>
                        <a:rPr lang="en-IN" sz="1600" dirty="0" smtClean="0">
                          <a:latin typeface="Times New Roman" pitchFamily="18" charset="0"/>
                          <a:cs typeface="Times New Roman" pitchFamily="18" charset="0"/>
                        </a:rPr>
                        <a:t>III</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7</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17</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8</a:t>
                      </a:r>
                      <a:endParaRPr lang="en-IN"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jpg"/>
          <p:cNvPicPr>
            <a:picLocks noChangeAspect="1"/>
          </p:cNvPicPr>
          <p:nvPr/>
        </p:nvPicPr>
        <p:blipFill>
          <a:blip r:embed="rId2" cstate="print">
            <a:lum bright="80000"/>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IN" sz="3200" dirty="0" smtClean="0">
                <a:solidFill>
                  <a:srgbClr val="0070C0"/>
                </a:solidFill>
                <a:latin typeface="Algerian" pitchFamily="82" charset="0"/>
              </a:rPr>
              <a:t>Outreach activities</a:t>
            </a:r>
            <a:endParaRPr lang="en-IN" sz="3200" dirty="0">
              <a:solidFill>
                <a:srgbClr val="0070C0"/>
              </a:solidFill>
              <a:latin typeface="Algerian" pitchFamily="82" charset="0"/>
            </a:endParaRPr>
          </a:p>
        </p:txBody>
      </p:sp>
      <p:sp>
        <p:nvSpPr>
          <p:cNvPr id="3" name="Content Placeholder 2"/>
          <p:cNvSpPr>
            <a:spLocks noGrp="1"/>
          </p:cNvSpPr>
          <p:nvPr>
            <p:ph idx="1"/>
          </p:nvPr>
        </p:nvSpPr>
        <p:spPr/>
        <p:txBody>
          <a:bodyPr>
            <a:normAutofit/>
          </a:bodyPr>
          <a:lstStyle/>
          <a:p>
            <a:pPr algn="just"/>
            <a:r>
              <a:rPr lang="en-US" sz="2800" dirty="0" smtClean="0">
                <a:latin typeface="Times New Roman" pitchFamily="18" charset="0"/>
                <a:cs typeface="Times New Roman" pitchFamily="18" charset="0"/>
              </a:rPr>
              <a:t>Clothes and Books Donation Campaign organized in collaboration with the NGO, </a:t>
            </a:r>
            <a:r>
              <a:rPr lang="en-US" sz="2800" dirty="0" err="1" smtClean="0">
                <a:latin typeface="Times New Roman" pitchFamily="18" charset="0"/>
                <a:cs typeface="Times New Roman" pitchFamily="18" charset="0"/>
              </a:rPr>
              <a:t>Pahal</a:t>
            </a:r>
            <a:r>
              <a:rPr lang="en-US" sz="2800" dirty="0" smtClean="0">
                <a:latin typeface="Times New Roman" pitchFamily="18" charset="0"/>
                <a:cs typeface="Times New Roman" pitchFamily="18" charset="0"/>
              </a:rPr>
              <a:t>, in March-April 2018 </a:t>
            </a:r>
          </a:p>
          <a:p>
            <a:pPr algn="just"/>
            <a:r>
              <a:rPr lang="en-US" sz="2800" dirty="0" smtClean="0">
                <a:latin typeface="Times New Roman" pitchFamily="18" charset="0"/>
                <a:cs typeface="Times New Roman" pitchFamily="18" charset="0"/>
              </a:rPr>
              <a:t>Teach-ins </a:t>
            </a:r>
            <a:r>
              <a:rPr lang="en-US" sz="2800" dirty="0" err="1" smtClean="0">
                <a:latin typeface="Times New Roman" pitchFamily="18" charset="0"/>
                <a:cs typeface="Times New Roman" pitchFamily="18" charset="0"/>
              </a:rPr>
              <a:t>organised</a:t>
            </a:r>
            <a:r>
              <a:rPr lang="en-US" sz="2800" dirty="0" smtClean="0">
                <a:latin typeface="Times New Roman" pitchFamily="18" charset="0"/>
                <a:cs typeface="Times New Roman" pitchFamily="18" charset="0"/>
              </a:rPr>
              <a:t> by department faculty for school children on topics of historical value in consonance with their school syllabus and to develop interest in the discipline of history: In the Pipe-line</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447800"/>
          </a:xfrm>
        </p:spPr>
        <p:txBody>
          <a:bodyPr>
            <a:normAutofit/>
          </a:bodyPr>
          <a:lstStyle/>
          <a:p>
            <a:r>
              <a:rPr lang="en-IN" sz="2800" b="1" dirty="0" err="1" smtClean="0">
                <a:solidFill>
                  <a:srgbClr val="0070C0"/>
                </a:solidFill>
                <a:latin typeface="Algerian" pitchFamily="82" charset="0"/>
              </a:rPr>
              <a:t>S.w.o.c</a:t>
            </a:r>
            <a:r>
              <a:rPr lang="en-IN" sz="2800" b="1" dirty="0" smtClean="0">
                <a:solidFill>
                  <a:srgbClr val="0070C0"/>
                </a:solidFill>
                <a:latin typeface="Algerian" pitchFamily="82" charset="0"/>
              </a:rPr>
              <a:t>. analysis</a:t>
            </a:r>
            <a:endParaRPr lang="en-IN" sz="2800" b="1" dirty="0">
              <a:solidFill>
                <a:srgbClr val="0070C0"/>
              </a:solidFill>
              <a:latin typeface="Algerian" pitchFamily="82" charset="0"/>
            </a:endParaRPr>
          </a:p>
        </p:txBody>
      </p:sp>
      <p:graphicFrame>
        <p:nvGraphicFramePr>
          <p:cNvPr id="6" name="Content Placeholder 5"/>
          <p:cNvGraphicFramePr>
            <a:graphicFrameLocks noGrp="1"/>
          </p:cNvGraphicFramePr>
          <p:nvPr>
            <p:ph idx="1"/>
          </p:nvPr>
        </p:nvGraphicFramePr>
        <p:xfrm>
          <a:off x="457200" y="762150"/>
          <a:ext cx="8153400" cy="5730240"/>
        </p:xfrm>
        <a:graphic>
          <a:graphicData uri="http://schemas.openxmlformats.org/drawingml/2006/table">
            <a:tbl>
              <a:tblPr firstRow="1" bandRow="1">
                <a:tableStyleId>{5C22544A-7EE6-4342-B048-85BDC9FD1C3A}</a:tableStyleId>
              </a:tblPr>
              <a:tblGrid>
                <a:gridCol w="2038350"/>
                <a:gridCol w="2038350"/>
                <a:gridCol w="2038350"/>
                <a:gridCol w="2038350"/>
              </a:tblGrid>
              <a:tr h="362236">
                <a:tc>
                  <a:txBody>
                    <a:bodyPr/>
                    <a:lstStyle/>
                    <a:p>
                      <a:pPr algn="ctr"/>
                      <a:r>
                        <a:rPr lang="en-IN" dirty="0" smtClean="0"/>
                        <a:t>Strengths</a:t>
                      </a:r>
                      <a:endParaRPr lang="en-IN" dirty="0"/>
                    </a:p>
                  </a:txBody>
                  <a:tcPr/>
                </a:tc>
                <a:tc>
                  <a:txBody>
                    <a:bodyPr/>
                    <a:lstStyle/>
                    <a:p>
                      <a:pPr algn="ctr"/>
                      <a:r>
                        <a:rPr lang="en-IN" dirty="0" smtClean="0"/>
                        <a:t>Weaknesses</a:t>
                      </a:r>
                      <a:endParaRPr lang="en-IN" dirty="0"/>
                    </a:p>
                  </a:txBody>
                  <a:tcPr/>
                </a:tc>
                <a:tc>
                  <a:txBody>
                    <a:bodyPr/>
                    <a:lstStyle/>
                    <a:p>
                      <a:pPr algn="ctr"/>
                      <a:r>
                        <a:rPr lang="en-IN" dirty="0" smtClean="0"/>
                        <a:t>Opportunities</a:t>
                      </a:r>
                      <a:endParaRPr lang="en-IN" dirty="0"/>
                    </a:p>
                  </a:txBody>
                  <a:tcPr/>
                </a:tc>
                <a:tc>
                  <a:txBody>
                    <a:bodyPr/>
                    <a:lstStyle/>
                    <a:p>
                      <a:pPr algn="ctr"/>
                      <a:r>
                        <a:rPr lang="en-IN" dirty="0" smtClean="0"/>
                        <a:t>Challenges</a:t>
                      </a:r>
                      <a:endParaRPr lang="en-IN" dirty="0"/>
                    </a:p>
                  </a:txBody>
                  <a:tcPr/>
                </a:tc>
              </a:tr>
              <a:tr h="13583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Highly-qualified faculty with national/international publications </a:t>
                      </a:r>
                      <a:endParaRPr lang="en-IN" sz="1400" dirty="0" smtClean="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Need for multimedia facilities for departmental use and archival projects</a:t>
                      </a:r>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Starting an MA History </a:t>
                      </a:r>
                      <a:r>
                        <a:rPr lang="en-US" sz="1400" dirty="0" err="1" smtClean="0">
                          <a:latin typeface="Times New Roman" pitchFamily="18" charset="0"/>
                          <a:cs typeface="Times New Roman" pitchFamily="18" charset="0"/>
                        </a:rPr>
                        <a:t>Programme</a:t>
                      </a:r>
                      <a:endParaRPr lang="en-IN" sz="1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Students preferring courses in science, commerce etc over History for immediate and better placements</a:t>
                      </a:r>
                    </a:p>
                    <a:p>
                      <a:endParaRPr lang="en-IN" sz="1400" dirty="0">
                        <a:latin typeface="Times New Roman" pitchFamily="18" charset="0"/>
                        <a:cs typeface="Times New Roman" pitchFamily="18" charset="0"/>
                      </a:endParaRPr>
                    </a:p>
                  </a:txBody>
                  <a:tcPr/>
                </a:tc>
              </a:tr>
              <a:tr h="1147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Participation of faculty in college and university administration/ activities</a:t>
                      </a:r>
                      <a:endParaRPr lang="en-IN" sz="1400" dirty="0" smtClean="0">
                        <a:latin typeface="Times New Roman" pitchFamily="18" charset="0"/>
                        <a:cs typeface="Times New Roman" pitchFamily="18" charset="0"/>
                      </a:endParaRPr>
                    </a:p>
                    <a:p>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Inability to execute longer study tours in an academic year</a:t>
                      </a:r>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Ongoing Oral History Project and Making of an Oral History Archive</a:t>
                      </a:r>
                      <a:endParaRPr lang="en-IN" sz="1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Most students admitted into the department are from disciplines other than history</a:t>
                      </a:r>
                      <a:endParaRPr lang="en-IN" sz="1400" dirty="0" smtClean="0">
                        <a:latin typeface="Times New Roman" pitchFamily="18" charset="0"/>
                        <a:cs typeface="Times New Roman" pitchFamily="18" charset="0"/>
                      </a:endParaRPr>
                    </a:p>
                    <a:p>
                      <a:endParaRPr lang="en-IN" sz="1400" dirty="0">
                        <a:latin typeface="Times New Roman" pitchFamily="18" charset="0"/>
                        <a:cs typeface="Times New Roman" pitchFamily="18" charset="0"/>
                      </a:endParaRPr>
                    </a:p>
                  </a:txBody>
                  <a:tcPr/>
                </a:tc>
              </a:tr>
              <a:tr h="724473">
                <a:tc>
                  <a:txBody>
                    <a:bodyPr/>
                    <a:lstStyle/>
                    <a:p>
                      <a:pPr algn="ctr"/>
                      <a:r>
                        <a:rPr lang="en-US" sz="1400" dirty="0" smtClean="0">
                          <a:latin typeface="Times New Roman" pitchFamily="18" charset="0"/>
                          <a:cs typeface="Times New Roman" pitchFamily="18" charset="0"/>
                        </a:rPr>
                        <a:t>Department Room and </a:t>
                      </a:r>
                      <a:r>
                        <a:rPr lang="en-US" sz="1400" dirty="0" err="1" smtClean="0">
                          <a:latin typeface="Times New Roman" pitchFamily="18" charset="0"/>
                          <a:cs typeface="Times New Roman" pitchFamily="18" charset="0"/>
                        </a:rPr>
                        <a:t>Deptt</a:t>
                      </a:r>
                      <a:r>
                        <a:rPr lang="en-US" sz="1400" dirty="0" smtClean="0">
                          <a:latin typeface="Times New Roman" pitchFamily="18" charset="0"/>
                          <a:cs typeface="Times New Roman" pitchFamily="18" charset="0"/>
                        </a:rPr>
                        <a:t> Library</a:t>
                      </a:r>
                      <a:endParaRPr lang="en-IN" sz="1400" dirty="0">
                        <a:latin typeface="Times New Roman" pitchFamily="18" charset="0"/>
                        <a:cs typeface="Times New Roman" pitchFamily="18" charset="0"/>
                      </a:endParaRPr>
                    </a:p>
                  </a:txBody>
                  <a:tcPr/>
                </a:tc>
                <a:tc>
                  <a:txBody>
                    <a:bodyPr/>
                    <a:lstStyle/>
                    <a:p>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Institutional Collaboration at departmental levels</a:t>
                      </a:r>
                      <a:endParaRPr lang="en-IN" sz="1400" dirty="0">
                        <a:latin typeface="Times New Roman" pitchFamily="18" charset="0"/>
                        <a:cs typeface="Times New Roman" pitchFamily="18" charset="0"/>
                      </a:endParaRPr>
                    </a:p>
                  </a:txBody>
                  <a:tcPr/>
                </a:tc>
                <a:tc>
                  <a:txBody>
                    <a:bodyPr/>
                    <a:lstStyle/>
                    <a:p>
                      <a:endParaRPr lang="en-IN" sz="1400" dirty="0">
                        <a:latin typeface="Times New Roman" pitchFamily="18" charset="0"/>
                        <a:cs typeface="Times New Roman" pitchFamily="18" charset="0"/>
                      </a:endParaRPr>
                    </a:p>
                  </a:txBody>
                  <a:tcPr/>
                </a:tc>
              </a:tr>
              <a:tr h="11470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Receptivity, inter-personal communication and mentorship to the students </a:t>
                      </a:r>
                    </a:p>
                    <a:p>
                      <a:endParaRPr lang="en-IN" sz="1400" dirty="0">
                        <a:latin typeface="Times New Roman" pitchFamily="18" charset="0"/>
                        <a:cs typeface="Times New Roman" pitchFamily="18" charset="0"/>
                      </a:endParaRPr>
                    </a:p>
                  </a:txBody>
                  <a:tcPr/>
                </a:tc>
                <a:tc>
                  <a:txBody>
                    <a:bodyPr/>
                    <a:lstStyle/>
                    <a:p>
                      <a:endParaRPr lang="en-IN" sz="1400">
                        <a:latin typeface="Times New Roman" pitchFamily="18" charset="0"/>
                        <a:cs typeface="Times New Roman" pitchFamily="18" charset="0"/>
                      </a:endParaRPr>
                    </a:p>
                  </a:txBody>
                  <a:tcPr/>
                </a:tc>
                <a:tc>
                  <a:txBody>
                    <a:bodyPr/>
                    <a:lstStyle/>
                    <a:p>
                      <a:endParaRPr lang="en-IN" sz="1400" dirty="0">
                        <a:latin typeface="Times New Roman" pitchFamily="18" charset="0"/>
                        <a:cs typeface="Times New Roman" pitchFamily="18" charset="0"/>
                      </a:endParaRPr>
                    </a:p>
                  </a:txBody>
                  <a:tcPr/>
                </a:tc>
                <a:tc>
                  <a:txBody>
                    <a:bodyPr/>
                    <a:lstStyle/>
                    <a:p>
                      <a:endParaRPr lang="en-IN" sz="1400" dirty="0">
                        <a:latin typeface="Times New Roman" pitchFamily="18" charset="0"/>
                        <a:cs typeface="Times New Roman" pitchFamily="18" charset="0"/>
                      </a:endParaRPr>
                    </a:p>
                  </a:txBody>
                  <a:tcPr/>
                </a:tc>
              </a:tr>
              <a:tr h="914930">
                <a:tc>
                  <a:txBody>
                    <a:bodyPr/>
                    <a:lstStyle/>
                    <a:p>
                      <a:r>
                        <a:rPr lang="en-IN" sz="1400" dirty="0" smtClean="0">
                          <a:latin typeface="Times New Roman" pitchFamily="18" charset="0"/>
                          <a:cs typeface="Times New Roman" pitchFamily="18" charset="0"/>
                        </a:rPr>
                        <a:t>Imparting of Hindi-medium instruction where required (For example, GE papers)</a:t>
                      </a:r>
                      <a:endParaRPr lang="en-IN" sz="1400" dirty="0">
                        <a:latin typeface="Times New Roman" pitchFamily="18" charset="0"/>
                        <a:cs typeface="Times New Roman" pitchFamily="18" charset="0"/>
                      </a:endParaRPr>
                    </a:p>
                  </a:txBody>
                  <a:tcPr/>
                </a:tc>
                <a:tc>
                  <a:txBody>
                    <a:bodyPr/>
                    <a:lstStyle/>
                    <a:p>
                      <a:endParaRPr lang="en-IN" sz="1400" dirty="0">
                        <a:latin typeface="Times New Roman" pitchFamily="18" charset="0"/>
                        <a:cs typeface="Times New Roman" pitchFamily="18" charset="0"/>
                      </a:endParaRPr>
                    </a:p>
                  </a:txBody>
                  <a:tcPr/>
                </a:tc>
                <a:tc>
                  <a:txBody>
                    <a:bodyPr/>
                    <a:lstStyle/>
                    <a:p>
                      <a:endParaRPr lang="en-IN" sz="1400" dirty="0">
                        <a:latin typeface="Times New Roman" pitchFamily="18" charset="0"/>
                        <a:cs typeface="Times New Roman" pitchFamily="18" charset="0"/>
                      </a:endParaRPr>
                    </a:p>
                  </a:txBody>
                  <a:tcPr/>
                </a:tc>
                <a:tc>
                  <a:txBody>
                    <a:bodyPr/>
                    <a:lstStyle/>
                    <a:p>
                      <a:endParaRPr lang="en-IN"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nchi-stupa-4_1.jpg"/>
          <p:cNvPicPr>
            <a:picLocks noChangeAspect="1"/>
          </p:cNvPicPr>
          <p:nvPr/>
        </p:nvPicPr>
        <p:blipFill>
          <a:blip r:embed="rId2">
            <a:duotone>
              <a:prstClr val="black"/>
              <a:schemeClr val="accent2">
                <a:tint val="45000"/>
                <a:satMod val="400000"/>
              </a:schemeClr>
            </a:duotone>
            <a:lum bright="70000"/>
          </a:blip>
          <a:stretch>
            <a:fillRect/>
          </a:stretch>
        </p:blipFill>
        <p:spPr>
          <a:xfrm>
            <a:off x="0" y="-2652"/>
            <a:ext cx="9144000" cy="6860652"/>
          </a:xfrm>
          <a:prstGeom prst="rect">
            <a:avLst/>
          </a:prstGeom>
        </p:spPr>
      </p:pic>
      <p:sp>
        <p:nvSpPr>
          <p:cNvPr id="2" name="Title 1"/>
          <p:cNvSpPr>
            <a:spLocks noGrp="1"/>
          </p:cNvSpPr>
          <p:nvPr>
            <p:ph type="title"/>
          </p:nvPr>
        </p:nvSpPr>
        <p:spPr/>
        <p:txBody>
          <a:bodyPr>
            <a:normAutofit/>
          </a:bodyPr>
          <a:lstStyle/>
          <a:p>
            <a:r>
              <a:rPr lang="en-IN" sz="3200" b="1" dirty="0" smtClean="0">
                <a:solidFill>
                  <a:srgbClr val="0070C0"/>
                </a:solidFill>
                <a:latin typeface="Algerian" pitchFamily="82" charset="0"/>
              </a:rPr>
              <a:t>Future plans</a:t>
            </a:r>
            <a:endParaRPr lang="en-IN" sz="3200" b="1" dirty="0">
              <a:solidFill>
                <a:srgbClr val="0070C0"/>
              </a:solidFill>
              <a:latin typeface="Algerian" pitchFamily="82" charset="0"/>
            </a:endParaRPr>
          </a:p>
        </p:txBody>
      </p:sp>
      <p:sp>
        <p:nvSpPr>
          <p:cNvPr id="3" name="Content Placeholder 2"/>
          <p:cNvSpPr>
            <a:spLocks noGrp="1"/>
          </p:cNvSpPr>
          <p:nvPr>
            <p:ph idx="1"/>
          </p:nvPr>
        </p:nvSpPr>
        <p:spPr/>
        <p:txBody>
          <a:bodyPr>
            <a:normAutofit lnSpcReduction="10000"/>
          </a:bodyPr>
          <a:lstStyle/>
          <a:p>
            <a:r>
              <a:rPr lang="en-US" dirty="0" smtClean="0">
                <a:latin typeface="Times New Roman" pitchFamily="18" charset="0"/>
                <a:cs typeface="Times New Roman" pitchFamily="18" charset="0"/>
              </a:rPr>
              <a:t>M.A</a:t>
            </a:r>
            <a:r>
              <a:rPr lang="en-US" dirty="0" smtClean="0">
                <a:latin typeface="Times New Roman" pitchFamily="18" charset="0"/>
                <a:cs typeface="Times New Roman" pitchFamily="18" charset="0"/>
              </a:rPr>
              <a:t>. course in History</a:t>
            </a:r>
          </a:p>
          <a:p>
            <a:r>
              <a:rPr lang="en-US" dirty="0" smtClean="0">
                <a:latin typeface="Times New Roman" pitchFamily="18" charset="0"/>
                <a:cs typeface="Times New Roman" pitchFamily="18" charset="0"/>
              </a:rPr>
              <a:t>An </a:t>
            </a:r>
            <a:r>
              <a:rPr lang="en-US" dirty="0" smtClean="0">
                <a:latin typeface="Times New Roman" pitchFamily="18" charset="0"/>
                <a:cs typeface="Times New Roman" pitchFamily="18" charset="0"/>
              </a:rPr>
              <a:t>edited volume by faculty members on Culture, Society and Education</a:t>
            </a:r>
          </a:p>
          <a:p>
            <a:r>
              <a:rPr lang="en-US" dirty="0" smtClean="0">
                <a:latin typeface="Times New Roman" pitchFamily="18" charset="0"/>
                <a:cs typeface="Times New Roman" pitchFamily="18" charset="0"/>
              </a:rPr>
              <a:t>Teach-ins </a:t>
            </a:r>
            <a:r>
              <a:rPr lang="en-US" dirty="0" smtClean="0">
                <a:latin typeface="Times New Roman" pitchFamily="18" charset="0"/>
                <a:cs typeface="Times New Roman" pitchFamily="18" charset="0"/>
              </a:rPr>
              <a:t>by </a:t>
            </a:r>
            <a:r>
              <a:rPr lang="en-US" dirty="0" smtClean="0">
                <a:latin typeface="Times New Roman" pitchFamily="18" charset="0"/>
                <a:cs typeface="Times New Roman" pitchFamily="18" charset="0"/>
              </a:rPr>
              <a:t>faculty members for school children</a:t>
            </a:r>
          </a:p>
          <a:p>
            <a:r>
              <a:rPr lang="en-US" dirty="0" smtClean="0">
                <a:latin typeface="Times New Roman" pitchFamily="18" charset="0"/>
                <a:cs typeface="Times New Roman" pitchFamily="18" charset="0"/>
              </a:rPr>
              <a:t>Regular Alumni </a:t>
            </a:r>
            <a:r>
              <a:rPr lang="en-US" dirty="0" smtClean="0">
                <a:latin typeface="Times New Roman" pitchFamily="18" charset="0"/>
                <a:cs typeface="Times New Roman" pitchFamily="18" charset="0"/>
              </a:rPr>
              <a:t>Meets</a:t>
            </a:r>
          </a:p>
          <a:p>
            <a:r>
              <a:rPr lang="en-US" dirty="0" smtClean="0">
                <a:latin typeface="Times New Roman" pitchFamily="18" charset="0"/>
                <a:cs typeface="Times New Roman" pitchFamily="18" charset="0"/>
              </a:rPr>
              <a:t>National Seminar either in collaboration with NMML or with funding from UGC/ICSSR/ICHR</a:t>
            </a:r>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gn="ctr">
              <a:buNone/>
            </a:pPr>
            <a:endParaRPr lang="en-IN" dirty="0" smtClean="0">
              <a:latin typeface="Algerian" pitchFamily="82" charset="0"/>
            </a:endParaRPr>
          </a:p>
          <a:p>
            <a:pPr algn="ctr">
              <a:buNone/>
            </a:pPr>
            <a:endParaRPr lang="en-IN" dirty="0" smtClean="0">
              <a:latin typeface="Algerian" pitchFamily="82" charset="0"/>
            </a:endParaRPr>
          </a:p>
          <a:p>
            <a:pPr algn="ctr">
              <a:buNone/>
            </a:pPr>
            <a:r>
              <a:rPr lang="en-IN" dirty="0" smtClean="0">
                <a:latin typeface="Algerian" pitchFamily="82" charset="0"/>
              </a:rPr>
              <a:t>Thank You !!!</a:t>
            </a:r>
            <a:endParaRPr lang="en-IN" dirty="0">
              <a:latin typeface="Algerian" pitchFamily="82" charset="0"/>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IN" sz="2400" b="1" dirty="0" smtClean="0">
                <a:solidFill>
                  <a:schemeClr val="tx2"/>
                </a:solidFill>
                <a:latin typeface="Algerian" pitchFamily="82" charset="0"/>
              </a:rPr>
              <a:t>Department PROFILE</a:t>
            </a:r>
          </a:p>
        </p:txBody>
      </p:sp>
      <p:sp>
        <p:nvSpPr>
          <p:cNvPr id="3" name="Content Placeholder 2"/>
          <p:cNvSpPr>
            <a:spLocks noGrp="1"/>
          </p:cNvSpPr>
          <p:nvPr>
            <p:ph idx="1"/>
          </p:nvPr>
        </p:nvSpPr>
        <p:spPr>
          <a:xfrm>
            <a:off x="457200" y="990600"/>
            <a:ext cx="8229600" cy="5135563"/>
          </a:xfrm>
        </p:spPr>
        <p:txBody>
          <a:bodyPr>
            <a:normAutofit/>
          </a:bodyPr>
          <a:lstStyle/>
          <a:p>
            <a:pPr marL="285750" indent="-285750" algn="just">
              <a:buFont typeface="Wingdings" pitchFamily="2" charset="2"/>
              <a:buChar char="v"/>
            </a:pPr>
            <a:r>
              <a:rPr lang="en-IN" sz="2200" dirty="0" smtClean="0">
                <a:latin typeface="Times New Roman" pitchFamily="18" charset="0"/>
                <a:cs typeface="Times New Roman" pitchFamily="18" charset="0"/>
              </a:rPr>
              <a:t>The Department of History was </a:t>
            </a:r>
            <a:r>
              <a:rPr lang="en-IN" sz="2200" b="1" dirty="0" smtClean="0">
                <a:latin typeface="Times New Roman" pitchFamily="18" charset="0"/>
                <a:cs typeface="Times New Roman" pitchFamily="18" charset="0"/>
              </a:rPr>
              <a:t>established  in 1968 </a:t>
            </a:r>
            <a:r>
              <a:rPr lang="en-IN" sz="2200" dirty="0" smtClean="0">
                <a:latin typeface="Times New Roman" pitchFamily="18" charset="0"/>
                <a:cs typeface="Times New Roman" pitchFamily="18" charset="0"/>
              </a:rPr>
              <a:t>as part of B.A. (</a:t>
            </a:r>
            <a:r>
              <a:rPr lang="en-IN" sz="2200" dirty="0" err="1" smtClean="0">
                <a:latin typeface="Times New Roman" pitchFamily="18" charset="0"/>
                <a:cs typeface="Times New Roman" pitchFamily="18" charset="0"/>
              </a:rPr>
              <a:t>Prog</a:t>
            </a:r>
            <a:r>
              <a:rPr lang="en-IN" sz="2200" dirty="0" smtClean="0">
                <a:latin typeface="Times New Roman" pitchFamily="18" charset="0"/>
                <a:cs typeface="Times New Roman" pitchFamily="18" charset="0"/>
              </a:rPr>
              <a:t>). The Honours course in History was started in 1982. The total </a:t>
            </a:r>
            <a:r>
              <a:rPr lang="en-IN" sz="2200" b="1" dirty="0" smtClean="0">
                <a:latin typeface="Times New Roman" pitchFamily="18" charset="0"/>
                <a:cs typeface="Times New Roman" pitchFamily="18" charset="0"/>
              </a:rPr>
              <a:t>faculty strength at present is 8</a:t>
            </a:r>
            <a:r>
              <a:rPr lang="en-IN" sz="2200" dirty="0" smtClean="0">
                <a:latin typeface="Times New Roman" pitchFamily="18" charset="0"/>
                <a:cs typeface="Times New Roman" pitchFamily="18" charset="0"/>
              </a:rPr>
              <a:t>.</a:t>
            </a:r>
          </a:p>
          <a:p>
            <a:pPr marL="285750" indent="-285750" algn="just">
              <a:buFont typeface="Wingdings" pitchFamily="2" charset="2"/>
              <a:buChar char="v"/>
            </a:pPr>
            <a:r>
              <a:rPr lang="en-IN" sz="2200" dirty="0" smtClean="0">
                <a:latin typeface="Times New Roman" pitchFamily="18" charset="0"/>
                <a:cs typeface="Times New Roman" pitchFamily="18" charset="0"/>
              </a:rPr>
              <a:t>Courses are offered in </a:t>
            </a:r>
            <a:r>
              <a:rPr lang="en-IN" sz="2200" b="1" dirty="0" smtClean="0">
                <a:latin typeface="Times New Roman" pitchFamily="18" charset="0"/>
                <a:cs typeface="Times New Roman" pitchFamily="18" charset="0"/>
              </a:rPr>
              <a:t>B.A. </a:t>
            </a:r>
            <a:r>
              <a:rPr lang="en-IN" sz="2200" b="1" dirty="0" err="1" smtClean="0">
                <a:latin typeface="Times New Roman" pitchFamily="18" charset="0"/>
                <a:cs typeface="Times New Roman" pitchFamily="18" charset="0"/>
              </a:rPr>
              <a:t>Hons</a:t>
            </a:r>
            <a:r>
              <a:rPr lang="en-IN" sz="2200" b="1" dirty="0" smtClean="0">
                <a:latin typeface="Times New Roman" pitchFamily="18" charset="0"/>
                <a:cs typeface="Times New Roman" pitchFamily="18" charset="0"/>
              </a:rPr>
              <a:t> History, B.A. Programme, B. El. Ed., inter-disciplinary and Generic Elective courses and a course in lieu of Modern Indian Language</a:t>
            </a:r>
            <a:r>
              <a:rPr lang="en-IN" sz="2200" dirty="0" smtClean="0">
                <a:latin typeface="Times New Roman" pitchFamily="18" charset="0"/>
                <a:cs typeface="Times New Roman" pitchFamily="18" charset="0"/>
              </a:rPr>
              <a:t> to other departments.</a:t>
            </a:r>
            <a:endParaRPr lang="en-US" sz="2200" dirty="0" smtClean="0">
              <a:latin typeface="Times New Roman" pitchFamily="18" charset="0"/>
              <a:cs typeface="Times New Roman" pitchFamily="18" charset="0"/>
            </a:endParaRPr>
          </a:p>
          <a:p>
            <a:pPr marL="285750" indent="-285750" algn="just">
              <a:buFont typeface="Wingdings" pitchFamily="2" charset="2"/>
              <a:buChar char="v"/>
            </a:pPr>
            <a:r>
              <a:rPr lang="en-US" sz="2200" dirty="0" smtClean="0">
                <a:latin typeface="Times New Roman" pitchFamily="18" charset="0"/>
                <a:cs typeface="Times New Roman" pitchFamily="18" charset="0"/>
              </a:rPr>
              <a:t>Total number of students taught by the department:</a:t>
            </a:r>
          </a:p>
          <a:p>
            <a:endParaRPr lang="en-IN" dirty="0"/>
          </a:p>
        </p:txBody>
      </p:sp>
      <p:graphicFrame>
        <p:nvGraphicFramePr>
          <p:cNvPr id="4" name="Table 3"/>
          <p:cNvGraphicFramePr>
            <a:graphicFrameLocks noGrp="1"/>
          </p:cNvGraphicFramePr>
          <p:nvPr/>
        </p:nvGraphicFramePr>
        <p:xfrm>
          <a:off x="1143000" y="3886200"/>
          <a:ext cx="6934200" cy="2438400"/>
        </p:xfrm>
        <a:graphic>
          <a:graphicData uri="http://schemas.openxmlformats.org/drawingml/2006/table">
            <a:tbl>
              <a:tblPr firstRow="1" bandRow="1">
                <a:tableStyleId>{5C22544A-7EE6-4342-B048-85BDC9FD1C3A}</a:tableStyleId>
              </a:tblPr>
              <a:tblGrid>
                <a:gridCol w="3137339"/>
                <a:gridCol w="3796861"/>
              </a:tblGrid>
              <a:tr h="556119">
                <a:tc>
                  <a:txBody>
                    <a:bodyPr/>
                    <a:lstStyle/>
                    <a:p>
                      <a:r>
                        <a:rPr lang="en-IN" dirty="0" smtClean="0"/>
                        <a:t>History (</a:t>
                      </a:r>
                      <a:r>
                        <a:rPr lang="en-IN" dirty="0" err="1" smtClean="0"/>
                        <a:t>Hons</a:t>
                      </a:r>
                      <a:r>
                        <a:rPr lang="en-IN" dirty="0" smtClean="0"/>
                        <a:t>)</a:t>
                      </a:r>
                      <a:endParaRPr lang="en-IN" dirty="0"/>
                    </a:p>
                  </a:txBody>
                  <a:tcPr/>
                </a:tc>
                <a:tc>
                  <a:txBody>
                    <a:bodyPr/>
                    <a:lstStyle/>
                    <a:p>
                      <a:r>
                        <a:rPr lang="en-US" dirty="0" smtClean="0"/>
                        <a:t>146</a:t>
                      </a:r>
                      <a:endParaRPr lang="en-IN" dirty="0"/>
                    </a:p>
                  </a:txBody>
                  <a:tcPr/>
                </a:tc>
              </a:tr>
              <a:tr h="635564">
                <a:tc>
                  <a:txBody>
                    <a:bodyPr/>
                    <a:lstStyle/>
                    <a:p>
                      <a:r>
                        <a:rPr lang="en-IN" dirty="0" smtClean="0"/>
                        <a:t>B.A. </a:t>
                      </a:r>
                      <a:r>
                        <a:rPr lang="en-IN" dirty="0" err="1" smtClean="0"/>
                        <a:t>Prog</a:t>
                      </a:r>
                      <a:endParaRPr lang="en-IN" dirty="0"/>
                    </a:p>
                  </a:txBody>
                  <a:tcPr/>
                </a:tc>
                <a:tc>
                  <a:txBody>
                    <a:bodyPr/>
                    <a:lstStyle/>
                    <a:p>
                      <a:r>
                        <a:rPr lang="en-US" dirty="0" smtClean="0"/>
                        <a:t>190</a:t>
                      </a:r>
                      <a:endParaRPr lang="en-IN" dirty="0"/>
                    </a:p>
                  </a:txBody>
                  <a:tcPr/>
                </a:tc>
              </a:tr>
              <a:tr h="556118">
                <a:tc>
                  <a:txBody>
                    <a:bodyPr/>
                    <a:lstStyle/>
                    <a:p>
                      <a:r>
                        <a:rPr lang="en-IN" dirty="0" err="1" smtClean="0"/>
                        <a:t>B.El.Ed</a:t>
                      </a:r>
                      <a:r>
                        <a:rPr lang="en-IN" dirty="0" smtClean="0"/>
                        <a:t>.</a:t>
                      </a:r>
                      <a:endParaRPr lang="en-IN" dirty="0"/>
                    </a:p>
                  </a:txBody>
                  <a:tcPr/>
                </a:tc>
                <a:tc>
                  <a:txBody>
                    <a:bodyPr/>
                    <a:lstStyle/>
                    <a:p>
                      <a:r>
                        <a:rPr lang="en-US" dirty="0" smtClean="0"/>
                        <a:t>32</a:t>
                      </a:r>
                      <a:endParaRPr lang="en-IN" dirty="0"/>
                    </a:p>
                  </a:txBody>
                  <a:tcPr/>
                </a:tc>
              </a:tr>
              <a:tr h="690599">
                <a:tc>
                  <a:txBody>
                    <a:bodyPr/>
                    <a:lstStyle/>
                    <a:p>
                      <a:r>
                        <a:rPr lang="en-IN" dirty="0" smtClean="0"/>
                        <a:t>Interdisciplinary and Generic Elective Courses</a:t>
                      </a:r>
                      <a:endParaRPr lang="en-IN" dirty="0"/>
                    </a:p>
                  </a:txBody>
                  <a:tcPr/>
                </a:tc>
                <a:tc>
                  <a:txBody>
                    <a:bodyPr/>
                    <a:lstStyle/>
                    <a:p>
                      <a:r>
                        <a:rPr lang="en-US" dirty="0" smtClean="0"/>
                        <a:t>100</a:t>
                      </a:r>
                      <a:endParaRPr lang="en-IN"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habalipuram.jpg"/>
          <p:cNvPicPr>
            <a:picLocks noChangeAspect="1"/>
          </p:cNvPicPr>
          <p:nvPr/>
        </p:nvPicPr>
        <p:blipFill>
          <a:blip r:embed="rId2">
            <a:lum bright="50000"/>
          </a:blip>
          <a:stretch>
            <a:fillRect/>
          </a:stretch>
        </p:blipFill>
        <p:spPr>
          <a:xfrm>
            <a:off x="0" y="0"/>
            <a:ext cx="9144000" cy="5084828"/>
          </a:xfrm>
          <a:prstGeom prst="rect">
            <a:avLst/>
          </a:prstGeom>
        </p:spPr>
      </p:pic>
      <p:sp>
        <p:nvSpPr>
          <p:cNvPr id="2" name="Title 1"/>
          <p:cNvSpPr>
            <a:spLocks noGrp="1"/>
          </p:cNvSpPr>
          <p:nvPr>
            <p:ph type="title"/>
          </p:nvPr>
        </p:nvSpPr>
        <p:spPr>
          <a:xfrm>
            <a:off x="457200" y="0"/>
            <a:ext cx="8229600" cy="762000"/>
          </a:xfrm>
        </p:spPr>
        <p:txBody>
          <a:bodyPr>
            <a:normAutofit/>
          </a:bodyPr>
          <a:lstStyle/>
          <a:p>
            <a:r>
              <a:rPr lang="en-IN" sz="3200" b="1" u="sng" dirty="0" smtClean="0">
                <a:solidFill>
                  <a:schemeClr val="tx2"/>
                </a:solidFill>
                <a:effectLst>
                  <a:outerShdw blurRad="38100" dist="38100" dir="2700000" algn="tl">
                    <a:srgbClr val="000000">
                      <a:alpha val="43137"/>
                    </a:srgbClr>
                  </a:outerShdw>
                </a:effectLst>
                <a:latin typeface="Algerian" pitchFamily="82" charset="0"/>
              </a:rPr>
              <a:t>FACULTY PROFILE</a:t>
            </a:r>
          </a:p>
        </p:txBody>
      </p:sp>
      <p:graphicFrame>
        <p:nvGraphicFramePr>
          <p:cNvPr id="4" name="Content Placeholder 3"/>
          <p:cNvGraphicFramePr>
            <a:graphicFrameLocks noGrp="1"/>
          </p:cNvGraphicFramePr>
          <p:nvPr>
            <p:ph idx="1"/>
          </p:nvPr>
        </p:nvGraphicFramePr>
        <p:xfrm>
          <a:off x="457200" y="869910"/>
          <a:ext cx="8305800" cy="5988090"/>
        </p:xfrm>
        <a:graphic>
          <a:graphicData uri="http://schemas.openxmlformats.org/drawingml/2006/table">
            <a:tbl>
              <a:tblPr firstRow="1" bandRow="1">
                <a:tableStyleId>{5C22544A-7EE6-4342-B048-85BDC9FD1C3A}</a:tableStyleId>
              </a:tblPr>
              <a:tblGrid>
                <a:gridCol w="1661160"/>
                <a:gridCol w="1661160"/>
                <a:gridCol w="1661160"/>
                <a:gridCol w="2014926"/>
                <a:gridCol w="1307394"/>
              </a:tblGrid>
              <a:tr h="419081">
                <a:tc>
                  <a:txBody>
                    <a:bodyPr/>
                    <a:lstStyle/>
                    <a:p>
                      <a:pPr algn="ctr"/>
                      <a:r>
                        <a:rPr lang="en-IN" dirty="0" smtClean="0">
                          <a:latin typeface="Times New Roman" pitchFamily="18" charset="0"/>
                          <a:cs typeface="Times New Roman" pitchFamily="18" charset="0"/>
                        </a:rPr>
                        <a:t>Name</a:t>
                      </a:r>
                      <a:endParaRPr lang="en-IN" dirty="0">
                        <a:latin typeface="Times New Roman" pitchFamily="18" charset="0"/>
                        <a:cs typeface="Times New Roman" pitchFamily="18" charset="0"/>
                      </a:endParaRPr>
                    </a:p>
                  </a:txBody>
                  <a:tcPr/>
                </a:tc>
                <a:tc>
                  <a:txBody>
                    <a:bodyPr/>
                    <a:lstStyle/>
                    <a:p>
                      <a:pPr algn="ctr"/>
                      <a:r>
                        <a:rPr lang="en-IN" dirty="0" smtClean="0">
                          <a:latin typeface="Times New Roman" pitchFamily="18" charset="0"/>
                          <a:cs typeface="Times New Roman" pitchFamily="18" charset="0"/>
                        </a:rPr>
                        <a:t>Qualification</a:t>
                      </a:r>
                      <a:endParaRPr lang="en-IN" dirty="0">
                        <a:latin typeface="Times New Roman" pitchFamily="18" charset="0"/>
                        <a:cs typeface="Times New Roman" pitchFamily="18" charset="0"/>
                      </a:endParaRPr>
                    </a:p>
                  </a:txBody>
                  <a:tcPr/>
                </a:tc>
                <a:tc>
                  <a:txBody>
                    <a:bodyPr/>
                    <a:lstStyle/>
                    <a:p>
                      <a:pPr algn="ctr"/>
                      <a:r>
                        <a:rPr lang="en-IN" dirty="0" smtClean="0"/>
                        <a:t>Designation</a:t>
                      </a:r>
                      <a:endParaRPr lang="en-IN" dirty="0"/>
                    </a:p>
                  </a:txBody>
                  <a:tcPr/>
                </a:tc>
                <a:tc>
                  <a:txBody>
                    <a:bodyPr/>
                    <a:lstStyle/>
                    <a:p>
                      <a:pPr algn="ctr"/>
                      <a:r>
                        <a:rPr lang="en-IN" dirty="0" smtClean="0"/>
                        <a:t>Specialization</a:t>
                      </a:r>
                      <a:endParaRPr lang="en-IN" dirty="0"/>
                    </a:p>
                  </a:txBody>
                  <a:tcPr/>
                </a:tc>
                <a:tc>
                  <a:txBody>
                    <a:bodyPr/>
                    <a:lstStyle/>
                    <a:p>
                      <a:pPr algn="ctr"/>
                      <a:r>
                        <a:rPr lang="en-IN" dirty="0" smtClean="0"/>
                        <a:t>Experience</a:t>
                      </a:r>
                      <a:endParaRPr lang="en-IN" dirty="0"/>
                    </a:p>
                  </a:txBody>
                  <a:tcPr/>
                </a:tc>
              </a:tr>
              <a:tr h="1203363">
                <a:tc>
                  <a:txBody>
                    <a:bodyPr/>
                    <a:lstStyle/>
                    <a:p>
                      <a:r>
                        <a:rPr lang="en-IN" sz="1400" dirty="0" smtClean="0">
                          <a:latin typeface="Times New Roman" pitchFamily="18" charset="0"/>
                          <a:cs typeface="Times New Roman" pitchFamily="18" charset="0"/>
                        </a:rPr>
                        <a:t>Ms </a:t>
                      </a:r>
                      <a:r>
                        <a:rPr lang="en-IN" sz="1400" dirty="0" err="1" smtClean="0">
                          <a:latin typeface="Times New Roman" pitchFamily="18" charset="0"/>
                          <a:cs typeface="Times New Roman" pitchFamily="18" charset="0"/>
                        </a:rPr>
                        <a:t>Ghazala</a:t>
                      </a:r>
                      <a:r>
                        <a:rPr lang="en-IN" sz="1400" dirty="0" smtClean="0">
                          <a:latin typeface="Times New Roman" pitchFamily="18" charset="0"/>
                          <a:cs typeface="Times New Roman" pitchFamily="18" charset="0"/>
                        </a:rPr>
                        <a:t> </a:t>
                      </a:r>
                      <a:r>
                        <a:rPr lang="en-IN" sz="1400" dirty="0" err="1" smtClean="0">
                          <a:latin typeface="Times New Roman" pitchFamily="18" charset="0"/>
                          <a:cs typeface="Times New Roman" pitchFamily="18" charset="0"/>
                        </a:rPr>
                        <a:t>Amin</a:t>
                      </a:r>
                      <a:endParaRPr lang="en-IN" sz="1400" dirty="0">
                        <a:latin typeface="Times New Roman" pitchFamily="18" charset="0"/>
                        <a:cs typeface="Times New Roman" pitchFamily="18" charset="0"/>
                      </a:endParaRPr>
                    </a:p>
                  </a:txBody>
                  <a:tcPr/>
                </a:tc>
                <a:tc>
                  <a:txBody>
                    <a:bodyPr/>
                    <a:lstStyle/>
                    <a:p>
                      <a:r>
                        <a:rPr lang="en-IN" sz="1400" dirty="0" smtClean="0">
                          <a:latin typeface="Times New Roman" pitchFamily="18" charset="0"/>
                          <a:cs typeface="Times New Roman" pitchFamily="18" charset="0"/>
                        </a:rPr>
                        <a:t>B.A., M.A.</a:t>
                      </a:r>
                      <a:endParaRPr lang="en-IN" sz="1400" dirty="0">
                        <a:latin typeface="Times New Roman" pitchFamily="18" charset="0"/>
                        <a:cs typeface="Times New Roman" pitchFamily="18" charset="0"/>
                      </a:endParaRPr>
                    </a:p>
                  </a:txBody>
                  <a:tcPr/>
                </a:tc>
                <a:tc>
                  <a:txBody>
                    <a:bodyPr/>
                    <a:lstStyle/>
                    <a:p>
                      <a:r>
                        <a:rPr lang="en-IN" sz="1400" dirty="0" smtClean="0">
                          <a:latin typeface="Times New Roman" pitchFamily="18" charset="0"/>
                          <a:cs typeface="Times New Roman" pitchFamily="18" charset="0"/>
                        </a:rPr>
                        <a:t>Associate Professor</a:t>
                      </a:r>
                      <a:endParaRPr lang="en-IN" sz="1400" dirty="0">
                        <a:latin typeface="Times New Roman" pitchFamily="18" charset="0"/>
                        <a:cs typeface="Times New Roman" pitchFamily="18" charset="0"/>
                      </a:endParaRPr>
                    </a:p>
                  </a:txBody>
                  <a:tcPr/>
                </a:tc>
                <a:tc>
                  <a:txBody>
                    <a:bodyPr/>
                    <a:lstStyle/>
                    <a:p>
                      <a:pPr algn="ctr" fontAlgn="t"/>
                      <a:r>
                        <a:rPr lang="en-IN" sz="1400" u="none" strike="noStrike" dirty="0" smtClean="0">
                          <a:effectLst/>
                          <a:latin typeface="Times New Roman" pitchFamily="18" charset="0"/>
                          <a:cs typeface="Times New Roman" pitchFamily="18" charset="0"/>
                        </a:rPr>
                        <a:t>History of Modern India</a:t>
                      </a:r>
                    </a:p>
                    <a:p>
                      <a:pPr algn="ctr" fontAlgn="t"/>
                      <a:r>
                        <a:rPr lang="en-IN" sz="1400" u="none" strike="noStrike" dirty="0" smtClean="0">
                          <a:effectLst/>
                          <a:latin typeface="Times New Roman" pitchFamily="18" charset="0"/>
                          <a:cs typeface="Times New Roman" pitchFamily="18" charset="0"/>
                        </a:rPr>
                        <a:t> (Modern Europe, Journalism/Media Studies)</a:t>
                      </a:r>
                      <a:endParaRPr lang="en-IN" sz="1400" b="0" i="0" u="none" strike="noStrike" dirty="0" smtClean="0">
                        <a:solidFill>
                          <a:srgbClr val="000000"/>
                        </a:solidFill>
                        <a:effectLst/>
                        <a:latin typeface="Times New Roman" pitchFamily="18" charset="0"/>
                        <a:cs typeface="Times New Roman" pitchFamily="18" charset="0"/>
                      </a:endParaRPr>
                    </a:p>
                    <a:p>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28</a:t>
                      </a:r>
                      <a:endParaRPr lang="en-IN" sz="1400" dirty="0">
                        <a:latin typeface="Times New Roman" pitchFamily="18" charset="0"/>
                        <a:cs typeface="Times New Roman" pitchFamily="18" charset="0"/>
                      </a:endParaRPr>
                    </a:p>
                  </a:txBody>
                  <a:tcPr/>
                </a:tc>
              </a:tr>
              <a:tr h="1422201">
                <a:tc>
                  <a:txBody>
                    <a:bodyPr/>
                    <a:lstStyle/>
                    <a:p>
                      <a:r>
                        <a:rPr lang="en-IN" sz="1400" dirty="0" smtClean="0">
                          <a:latin typeface="Times New Roman" pitchFamily="18" charset="0"/>
                          <a:cs typeface="Times New Roman" pitchFamily="18" charset="0"/>
                        </a:rPr>
                        <a:t>Dr </a:t>
                      </a:r>
                      <a:r>
                        <a:rPr lang="en-IN" sz="1400" dirty="0" err="1" smtClean="0">
                          <a:latin typeface="Times New Roman" pitchFamily="18" charset="0"/>
                          <a:cs typeface="Times New Roman" pitchFamily="18" charset="0"/>
                        </a:rPr>
                        <a:t>Nilima</a:t>
                      </a:r>
                      <a:r>
                        <a:rPr lang="en-IN" sz="1400" dirty="0" smtClean="0">
                          <a:latin typeface="Times New Roman" pitchFamily="18" charset="0"/>
                          <a:cs typeface="Times New Roman" pitchFamily="18" charset="0"/>
                        </a:rPr>
                        <a:t> </a:t>
                      </a:r>
                      <a:r>
                        <a:rPr lang="en-IN" sz="1400" dirty="0" err="1" smtClean="0">
                          <a:latin typeface="Times New Roman" pitchFamily="18" charset="0"/>
                          <a:cs typeface="Times New Roman" pitchFamily="18" charset="0"/>
                        </a:rPr>
                        <a:t>Chitgopekar</a:t>
                      </a:r>
                      <a:endParaRPr lang="en-IN" sz="1400" dirty="0">
                        <a:latin typeface="Times New Roman" pitchFamily="18" charset="0"/>
                        <a:cs typeface="Times New Roman" pitchFamily="18" charset="0"/>
                      </a:endParaRPr>
                    </a:p>
                  </a:txBody>
                  <a:tcPr/>
                </a:tc>
                <a:tc>
                  <a:txBody>
                    <a:bodyPr/>
                    <a:lstStyle/>
                    <a:p>
                      <a:r>
                        <a:rPr lang="en-IN" sz="1400" dirty="0" smtClean="0">
                          <a:latin typeface="Times New Roman" pitchFamily="18" charset="0"/>
                          <a:cs typeface="Times New Roman" pitchFamily="18" charset="0"/>
                        </a:rPr>
                        <a:t>B.A, M.A., Ph.D.</a:t>
                      </a:r>
                      <a:endParaRPr lang="en-IN" sz="1400" dirty="0">
                        <a:latin typeface="Times New Roman" pitchFamily="18" charset="0"/>
                        <a:cs typeface="Times New Roman" pitchFamily="18" charset="0"/>
                      </a:endParaRPr>
                    </a:p>
                  </a:txBody>
                  <a:tcPr/>
                </a:tc>
                <a:tc>
                  <a:txBody>
                    <a:bodyPr/>
                    <a:lstStyle/>
                    <a:p>
                      <a:r>
                        <a:rPr lang="en-IN" sz="1400" dirty="0" smtClean="0">
                          <a:latin typeface="Times New Roman" pitchFamily="18" charset="0"/>
                          <a:cs typeface="Times New Roman" pitchFamily="18" charset="0"/>
                        </a:rPr>
                        <a:t>Associate Professor</a:t>
                      </a:r>
                      <a:endParaRPr lang="en-IN" sz="1400" dirty="0">
                        <a:latin typeface="Times New Roman" pitchFamily="18" charset="0"/>
                        <a:cs typeface="Times New Roman" pitchFamily="18" charset="0"/>
                      </a:endParaRPr>
                    </a:p>
                  </a:txBody>
                  <a:tcPr/>
                </a:tc>
                <a:tc>
                  <a:txBody>
                    <a:bodyPr/>
                    <a:lstStyle/>
                    <a:p>
                      <a:pPr algn="ctr" fontAlgn="t"/>
                      <a:r>
                        <a:rPr lang="en-IN" sz="1400" u="none" strike="noStrike" dirty="0" smtClean="0">
                          <a:effectLst/>
                          <a:latin typeface="Times New Roman" pitchFamily="18" charset="0"/>
                          <a:cs typeface="Times New Roman" pitchFamily="18" charset="0"/>
                        </a:rPr>
                        <a:t>History of  Ancient India</a:t>
                      </a:r>
                    </a:p>
                    <a:p>
                      <a:pPr algn="ctr" fontAlgn="t"/>
                      <a:r>
                        <a:rPr lang="en-IN" sz="1400" u="none" strike="noStrike" dirty="0" smtClean="0">
                          <a:effectLst/>
                          <a:latin typeface="Times New Roman" pitchFamily="18" charset="0"/>
                          <a:cs typeface="Times New Roman" pitchFamily="18" charset="0"/>
                        </a:rPr>
                        <a:t> (History of religion, Hinduism, Gender and Tantric traditions etc) </a:t>
                      </a:r>
                      <a:endParaRPr lang="en-IN" sz="1400" b="0" i="0" u="none" strike="noStrike" dirty="0" smtClean="0">
                        <a:solidFill>
                          <a:srgbClr val="000000"/>
                        </a:solidFill>
                        <a:effectLst/>
                        <a:latin typeface="Times New Roman" pitchFamily="18" charset="0"/>
                        <a:cs typeface="Times New Roman" pitchFamily="18" charset="0"/>
                      </a:endParaRPr>
                    </a:p>
                    <a:p>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35</a:t>
                      </a:r>
                      <a:endParaRPr lang="en-IN" sz="1400" dirty="0">
                        <a:latin typeface="Times New Roman" pitchFamily="18" charset="0"/>
                        <a:cs typeface="Times New Roman" pitchFamily="18" charset="0"/>
                      </a:endParaRPr>
                    </a:p>
                  </a:txBody>
                  <a:tcPr/>
                </a:tc>
              </a:tr>
              <a:tr h="1358485">
                <a:tc>
                  <a:txBody>
                    <a:bodyPr/>
                    <a:lstStyle/>
                    <a:p>
                      <a:r>
                        <a:rPr lang="en-IN" sz="1400" u="none" strike="noStrike" kern="1200" dirty="0" smtClean="0">
                          <a:solidFill>
                            <a:schemeClr val="dk1"/>
                          </a:solidFill>
                          <a:effectLst/>
                          <a:latin typeface="Times New Roman" pitchFamily="18" charset="0"/>
                          <a:ea typeface="+mn-ea"/>
                          <a:cs typeface="Times New Roman" pitchFamily="18" charset="0"/>
                        </a:rPr>
                        <a:t>Dr (</a:t>
                      </a:r>
                      <a:r>
                        <a:rPr lang="en-IN" sz="1400" u="none" strike="noStrike" kern="1200" dirty="0" err="1" smtClean="0">
                          <a:solidFill>
                            <a:schemeClr val="dk1"/>
                          </a:solidFill>
                          <a:effectLst/>
                          <a:latin typeface="Times New Roman" pitchFamily="18" charset="0"/>
                          <a:ea typeface="+mn-ea"/>
                          <a:cs typeface="Times New Roman" pitchFamily="18" charset="0"/>
                        </a:rPr>
                        <a:t>Sr</a:t>
                      </a:r>
                      <a:r>
                        <a:rPr lang="en-IN" sz="1400" u="none" strike="noStrike" kern="1200" dirty="0" smtClean="0">
                          <a:solidFill>
                            <a:schemeClr val="dk1"/>
                          </a:solidFill>
                          <a:effectLst/>
                          <a:latin typeface="Times New Roman" pitchFamily="18" charset="0"/>
                          <a:ea typeface="+mn-ea"/>
                          <a:cs typeface="Times New Roman" pitchFamily="18" charset="0"/>
                        </a:rPr>
                        <a:t>) Molly Abraham</a:t>
                      </a:r>
                    </a:p>
                  </a:txBody>
                  <a:tcPr/>
                </a:tc>
                <a:tc>
                  <a:txBody>
                    <a:bodyPr/>
                    <a:lstStyle/>
                    <a:p>
                      <a:r>
                        <a:rPr lang="en-IN" sz="1400" u="none" strike="noStrike" kern="1200" dirty="0" smtClean="0">
                          <a:solidFill>
                            <a:schemeClr val="dk1"/>
                          </a:solidFill>
                          <a:effectLst/>
                          <a:latin typeface="Times New Roman" pitchFamily="18" charset="0"/>
                          <a:ea typeface="+mn-ea"/>
                          <a:cs typeface="Times New Roman" pitchFamily="18" charset="0"/>
                        </a:rPr>
                        <a:t>B.A., M.A., Ph.D.</a:t>
                      </a:r>
                    </a:p>
                  </a:txBody>
                  <a:tcPr/>
                </a:tc>
                <a:tc>
                  <a:txBody>
                    <a:bodyPr/>
                    <a:lstStyle/>
                    <a:p>
                      <a:r>
                        <a:rPr lang="en-IN" sz="1400" u="none" strike="noStrike" kern="1200" dirty="0" smtClean="0">
                          <a:solidFill>
                            <a:schemeClr val="dk1"/>
                          </a:solidFill>
                          <a:effectLst/>
                          <a:latin typeface="Times New Roman" pitchFamily="18" charset="0"/>
                          <a:ea typeface="+mn-ea"/>
                          <a:cs typeface="Times New Roman" pitchFamily="18" charset="0"/>
                        </a:rPr>
                        <a:t>Assistant Professor</a:t>
                      </a:r>
                    </a:p>
                  </a:txBody>
                  <a:tcPr/>
                </a:tc>
                <a:tc>
                  <a:txBody>
                    <a:bodyPr/>
                    <a:lstStyle/>
                    <a:p>
                      <a:pPr algn="ctr" fontAlgn="t"/>
                      <a:r>
                        <a:rPr lang="en-IN" sz="1400" u="none" strike="noStrike" kern="1200" dirty="0" smtClean="0">
                          <a:solidFill>
                            <a:schemeClr val="dk1"/>
                          </a:solidFill>
                          <a:effectLst/>
                          <a:latin typeface="Times New Roman" pitchFamily="18" charset="0"/>
                          <a:ea typeface="+mn-ea"/>
                          <a:cs typeface="Times New Roman" pitchFamily="18" charset="0"/>
                        </a:rPr>
                        <a:t>History of  Modern India </a:t>
                      </a:r>
                    </a:p>
                    <a:p>
                      <a:pPr algn="ctr" fontAlgn="t"/>
                      <a:r>
                        <a:rPr lang="en-IN" sz="1400" u="none" strike="noStrike" kern="1200" dirty="0" smtClean="0">
                          <a:solidFill>
                            <a:schemeClr val="dk1"/>
                          </a:solidFill>
                          <a:effectLst/>
                          <a:latin typeface="Times New Roman" pitchFamily="18" charset="0"/>
                          <a:ea typeface="+mn-ea"/>
                          <a:cs typeface="Times New Roman" pitchFamily="18" charset="0"/>
                        </a:rPr>
                        <a:t>(Modern World; History of Women and Missionary Education)</a:t>
                      </a:r>
                    </a:p>
                    <a:p>
                      <a:endParaRPr lang="en-IN" sz="1400" u="none" strike="noStrike" kern="1200" dirty="0" smtClean="0">
                        <a:solidFill>
                          <a:schemeClr val="dk1"/>
                        </a:solidFill>
                        <a:effectLst/>
                        <a:latin typeface="Times New Roman" pitchFamily="18" charset="0"/>
                        <a:ea typeface="+mn-ea"/>
                        <a:cs typeface="Times New Roman" pitchFamily="18" charset="0"/>
                      </a:endParaRPr>
                    </a:p>
                  </a:txBody>
                  <a:tcPr/>
                </a:tc>
                <a:tc>
                  <a:txBody>
                    <a:bodyPr/>
                    <a:lstStyle/>
                    <a:p>
                      <a:pPr algn="ctr"/>
                      <a:r>
                        <a:rPr lang="en-US" sz="1400" u="none" strike="noStrike" kern="1200" dirty="0" smtClean="0">
                          <a:solidFill>
                            <a:schemeClr val="dk1"/>
                          </a:solidFill>
                          <a:effectLst/>
                          <a:latin typeface="Times New Roman" pitchFamily="18" charset="0"/>
                          <a:ea typeface="+mn-ea"/>
                          <a:cs typeface="Times New Roman" pitchFamily="18" charset="0"/>
                        </a:rPr>
                        <a:t>17</a:t>
                      </a:r>
                      <a:endParaRPr lang="en-IN" sz="1400" u="none" strike="noStrike" kern="1200" dirty="0" smtClean="0">
                        <a:solidFill>
                          <a:schemeClr val="dk1"/>
                        </a:solidFill>
                        <a:effectLst/>
                        <a:latin typeface="Times New Roman" pitchFamily="18" charset="0"/>
                        <a:ea typeface="+mn-ea"/>
                        <a:cs typeface="Times New Roman" pitchFamily="18" charset="0"/>
                      </a:endParaRPr>
                    </a:p>
                  </a:txBody>
                  <a:tcPr/>
                </a:tc>
              </a:tr>
              <a:tr h="1410314">
                <a:tc>
                  <a:txBody>
                    <a:bodyPr/>
                    <a:lstStyle/>
                    <a:p>
                      <a:r>
                        <a:rPr lang="en-IN" sz="1400" u="none" strike="noStrike" kern="1200" dirty="0" smtClean="0">
                          <a:solidFill>
                            <a:schemeClr val="dk1"/>
                          </a:solidFill>
                          <a:effectLst/>
                          <a:latin typeface="Times New Roman" pitchFamily="18" charset="0"/>
                          <a:ea typeface="+mn-ea"/>
                          <a:cs typeface="Times New Roman" pitchFamily="18" charset="0"/>
                        </a:rPr>
                        <a:t>Dr </a:t>
                      </a:r>
                      <a:r>
                        <a:rPr lang="en-IN" sz="1400" u="none" strike="noStrike" kern="1200" dirty="0" err="1" smtClean="0">
                          <a:solidFill>
                            <a:schemeClr val="dk1"/>
                          </a:solidFill>
                          <a:effectLst/>
                          <a:latin typeface="Times New Roman" pitchFamily="18" charset="0"/>
                          <a:ea typeface="+mn-ea"/>
                          <a:cs typeface="Times New Roman" pitchFamily="18" charset="0"/>
                        </a:rPr>
                        <a:t>Saumya</a:t>
                      </a:r>
                      <a:r>
                        <a:rPr lang="en-IN" sz="1400" u="none" strike="noStrike" kern="1200" dirty="0" smtClean="0">
                          <a:solidFill>
                            <a:schemeClr val="dk1"/>
                          </a:solidFill>
                          <a:effectLst/>
                          <a:latin typeface="Times New Roman" pitchFamily="18" charset="0"/>
                          <a:ea typeface="+mn-ea"/>
                          <a:cs typeface="Times New Roman" pitchFamily="18" charset="0"/>
                        </a:rPr>
                        <a:t> Varghese</a:t>
                      </a:r>
                    </a:p>
                  </a:txBody>
                  <a:tcPr/>
                </a:tc>
                <a:tc>
                  <a:txBody>
                    <a:bodyPr/>
                    <a:lstStyle/>
                    <a:p>
                      <a:r>
                        <a:rPr lang="en-IN" sz="1400" u="none" strike="noStrike" kern="1200" dirty="0" smtClean="0">
                          <a:solidFill>
                            <a:schemeClr val="dk1"/>
                          </a:solidFill>
                          <a:effectLst/>
                          <a:latin typeface="Times New Roman" pitchFamily="18" charset="0"/>
                          <a:ea typeface="+mn-ea"/>
                          <a:cs typeface="Times New Roman" pitchFamily="18" charset="0"/>
                        </a:rPr>
                        <a:t>B.A., M.A., M.Phil., Ph.D.</a:t>
                      </a:r>
                    </a:p>
                  </a:txBody>
                  <a:tcPr/>
                </a:tc>
                <a:tc>
                  <a:txBody>
                    <a:bodyPr/>
                    <a:lstStyle/>
                    <a:p>
                      <a:r>
                        <a:rPr lang="en-IN" sz="1400" u="none" strike="noStrike" kern="1200" dirty="0" smtClean="0">
                          <a:solidFill>
                            <a:schemeClr val="dk1"/>
                          </a:solidFill>
                          <a:effectLst/>
                          <a:latin typeface="Times New Roman" pitchFamily="18" charset="0"/>
                          <a:ea typeface="+mn-ea"/>
                          <a:cs typeface="Times New Roman" pitchFamily="18" charset="0"/>
                        </a:rPr>
                        <a:t>Assistant Professor</a:t>
                      </a:r>
                    </a:p>
                  </a:txBody>
                  <a:tcPr/>
                </a:tc>
                <a:tc>
                  <a:txBody>
                    <a:bodyPr/>
                    <a:lstStyle/>
                    <a:p>
                      <a:pPr algn="ctr" fontAlgn="t"/>
                      <a:r>
                        <a:rPr lang="en-IN" sz="1400" u="none" strike="noStrike" kern="1200" dirty="0" smtClean="0">
                          <a:solidFill>
                            <a:schemeClr val="dk1"/>
                          </a:solidFill>
                          <a:effectLst/>
                          <a:latin typeface="Times New Roman" pitchFamily="18" charset="0"/>
                          <a:ea typeface="+mn-ea"/>
                          <a:cs typeface="Times New Roman" pitchFamily="18" charset="0"/>
                        </a:rPr>
                        <a:t>History of  Medieval India  </a:t>
                      </a:r>
                    </a:p>
                    <a:p>
                      <a:pPr algn="ctr" fontAlgn="t"/>
                      <a:r>
                        <a:rPr lang="en-IN" sz="1400" u="none" strike="noStrike" kern="1200" dirty="0" smtClean="0">
                          <a:solidFill>
                            <a:schemeClr val="dk1"/>
                          </a:solidFill>
                          <a:effectLst/>
                          <a:latin typeface="Times New Roman" pitchFamily="18" charset="0"/>
                          <a:ea typeface="+mn-ea"/>
                          <a:cs typeface="Times New Roman" pitchFamily="18" charset="0"/>
                        </a:rPr>
                        <a:t>(Trade and Urbanization, Identity Formation;  History of South East Asia, USSR, World)</a:t>
                      </a:r>
                    </a:p>
                    <a:p>
                      <a:endParaRPr lang="en-IN" sz="1400" u="none" strike="noStrike" kern="1200" dirty="0" smtClean="0">
                        <a:solidFill>
                          <a:schemeClr val="dk1"/>
                        </a:solidFill>
                        <a:effectLst/>
                        <a:latin typeface="Times New Roman" pitchFamily="18" charset="0"/>
                        <a:ea typeface="+mn-ea"/>
                        <a:cs typeface="Times New Roman" pitchFamily="18" charset="0"/>
                      </a:endParaRPr>
                    </a:p>
                  </a:txBody>
                  <a:tcPr/>
                </a:tc>
                <a:tc>
                  <a:txBody>
                    <a:bodyPr/>
                    <a:lstStyle/>
                    <a:p>
                      <a:pPr algn="ctr"/>
                      <a:r>
                        <a:rPr lang="en-US" sz="1400" u="none" strike="noStrike" kern="1200" dirty="0" smtClean="0">
                          <a:solidFill>
                            <a:schemeClr val="dk1"/>
                          </a:solidFill>
                          <a:effectLst/>
                          <a:latin typeface="Times New Roman" pitchFamily="18" charset="0"/>
                          <a:ea typeface="+mn-ea"/>
                          <a:cs typeface="Times New Roman" pitchFamily="18" charset="0"/>
                        </a:rPr>
                        <a:t>7</a:t>
                      </a:r>
                      <a:endParaRPr lang="en-IN" sz="1400" u="none" strike="noStrike" kern="1200" dirty="0" smtClean="0">
                        <a:solidFill>
                          <a:schemeClr val="dk1"/>
                        </a:solidFill>
                        <a:effectLst/>
                        <a:latin typeface="Times New Roman" pitchFamily="18" charset="0"/>
                        <a:ea typeface="+mn-ea"/>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habalipuram.jpg"/>
          <p:cNvPicPr>
            <a:picLocks noChangeAspect="1"/>
          </p:cNvPicPr>
          <p:nvPr/>
        </p:nvPicPr>
        <p:blipFill>
          <a:blip r:embed="rId2">
            <a:lum bright="50000"/>
          </a:blip>
          <a:stretch>
            <a:fillRect/>
          </a:stretch>
        </p:blipFill>
        <p:spPr>
          <a:xfrm>
            <a:off x="0" y="0"/>
            <a:ext cx="9144000" cy="5022761"/>
          </a:xfrm>
          <a:prstGeom prst="rect">
            <a:avLst/>
          </a:prstGeom>
        </p:spPr>
      </p:pic>
      <p:sp>
        <p:nvSpPr>
          <p:cNvPr id="2" name="Title 1"/>
          <p:cNvSpPr>
            <a:spLocks noGrp="1"/>
          </p:cNvSpPr>
          <p:nvPr>
            <p:ph type="title"/>
          </p:nvPr>
        </p:nvSpPr>
        <p:spPr>
          <a:xfrm>
            <a:off x="457200" y="152400"/>
            <a:ext cx="8229600" cy="609600"/>
          </a:xfrm>
        </p:spPr>
        <p:txBody>
          <a:bodyPr>
            <a:normAutofit/>
          </a:bodyPr>
          <a:lstStyle/>
          <a:p>
            <a:r>
              <a:rPr lang="en-IN" sz="2400" b="1" dirty="0" smtClean="0">
                <a:solidFill>
                  <a:schemeClr val="tx2"/>
                </a:solidFill>
                <a:latin typeface="Algerian" pitchFamily="82" charset="0"/>
              </a:rPr>
              <a:t>FACULTY PROFILE</a:t>
            </a:r>
            <a:endParaRPr lang="en-IN" sz="2400" b="1" dirty="0">
              <a:solidFill>
                <a:schemeClr val="tx2"/>
              </a:solidFill>
            </a:endParaRPr>
          </a:p>
        </p:txBody>
      </p:sp>
      <p:graphicFrame>
        <p:nvGraphicFramePr>
          <p:cNvPr id="4" name="Content Placeholder 3"/>
          <p:cNvGraphicFramePr>
            <a:graphicFrameLocks noGrp="1"/>
          </p:cNvGraphicFramePr>
          <p:nvPr>
            <p:ph idx="1"/>
          </p:nvPr>
        </p:nvGraphicFramePr>
        <p:xfrm>
          <a:off x="457200" y="914400"/>
          <a:ext cx="8305800" cy="5745897"/>
        </p:xfrm>
        <a:graphic>
          <a:graphicData uri="http://schemas.openxmlformats.org/drawingml/2006/table">
            <a:tbl>
              <a:tblPr firstRow="1" bandRow="1">
                <a:tableStyleId>{5C22544A-7EE6-4342-B048-85BDC9FD1C3A}</a:tableStyleId>
              </a:tblPr>
              <a:tblGrid>
                <a:gridCol w="1661160"/>
                <a:gridCol w="1661160"/>
                <a:gridCol w="1661160"/>
                <a:gridCol w="2179320"/>
                <a:gridCol w="1143000"/>
              </a:tblGrid>
              <a:tr h="472857">
                <a:tc>
                  <a:txBody>
                    <a:bodyPr/>
                    <a:lstStyle/>
                    <a:p>
                      <a:pPr algn="ctr"/>
                      <a:r>
                        <a:rPr lang="en-IN" dirty="0" smtClean="0"/>
                        <a:t>Name</a:t>
                      </a:r>
                      <a:endParaRPr lang="en-IN" dirty="0"/>
                    </a:p>
                  </a:txBody>
                  <a:tcPr/>
                </a:tc>
                <a:tc>
                  <a:txBody>
                    <a:bodyPr/>
                    <a:lstStyle/>
                    <a:p>
                      <a:pPr algn="ctr"/>
                      <a:r>
                        <a:rPr lang="en-IN" dirty="0" smtClean="0"/>
                        <a:t>Qualification</a:t>
                      </a:r>
                      <a:endParaRPr lang="en-IN" dirty="0"/>
                    </a:p>
                  </a:txBody>
                  <a:tcPr/>
                </a:tc>
                <a:tc>
                  <a:txBody>
                    <a:bodyPr/>
                    <a:lstStyle/>
                    <a:p>
                      <a:pPr algn="ctr"/>
                      <a:r>
                        <a:rPr lang="en-IN" dirty="0" smtClean="0"/>
                        <a:t>Designation</a:t>
                      </a:r>
                      <a:endParaRPr lang="en-IN" dirty="0"/>
                    </a:p>
                  </a:txBody>
                  <a:tcPr/>
                </a:tc>
                <a:tc>
                  <a:txBody>
                    <a:bodyPr/>
                    <a:lstStyle/>
                    <a:p>
                      <a:pPr algn="ctr"/>
                      <a:r>
                        <a:rPr lang="en-IN" dirty="0" smtClean="0"/>
                        <a:t>Specialisation</a:t>
                      </a:r>
                      <a:endParaRPr lang="en-IN" dirty="0"/>
                    </a:p>
                  </a:txBody>
                  <a:tcPr/>
                </a:tc>
                <a:tc>
                  <a:txBody>
                    <a:bodyPr/>
                    <a:lstStyle/>
                    <a:p>
                      <a:pPr algn="ctr"/>
                      <a:r>
                        <a:rPr lang="en-IN" sz="1600" dirty="0" smtClean="0"/>
                        <a:t>Experience</a:t>
                      </a:r>
                      <a:endParaRPr lang="en-IN" sz="1600" dirty="0"/>
                    </a:p>
                  </a:txBody>
                  <a:tcPr/>
                </a:tc>
              </a:tr>
              <a:tr h="13559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u="none" strike="noStrike" kern="1200" dirty="0" smtClean="0">
                          <a:solidFill>
                            <a:schemeClr val="dk1"/>
                          </a:solidFill>
                          <a:effectLst/>
                          <a:latin typeface="Times New Roman" pitchFamily="18" charset="0"/>
                          <a:ea typeface="+mn-ea"/>
                          <a:cs typeface="Times New Roman" pitchFamily="18" charset="0"/>
                        </a:rPr>
                        <a:t>Dr </a:t>
                      </a:r>
                      <a:r>
                        <a:rPr lang="en-IN" sz="1400" u="none" strike="noStrike" kern="1200" dirty="0" err="1" smtClean="0">
                          <a:solidFill>
                            <a:schemeClr val="dk1"/>
                          </a:solidFill>
                          <a:effectLst/>
                          <a:latin typeface="Times New Roman" pitchFamily="18" charset="0"/>
                          <a:ea typeface="+mn-ea"/>
                          <a:cs typeface="Times New Roman" pitchFamily="18" charset="0"/>
                        </a:rPr>
                        <a:t>Amita</a:t>
                      </a:r>
                      <a:r>
                        <a:rPr lang="en-IN" sz="1400" u="none" strike="noStrike" kern="1200" dirty="0" smtClean="0">
                          <a:solidFill>
                            <a:schemeClr val="dk1"/>
                          </a:solidFill>
                          <a:effectLst/>
                          <a:latin typeface="Times New Roman" pitchFamily="18" charset="0"/>
                          <a:ea typeface="+mn-ea"/>
                          <a:cs typeface="Times New Roman" pitchFamily="18" charset="0"/>
                        </a:rPr>
                        <a:t> </a:t>
                      </a:r>
                      <a:r>
                        <a:rPr lang="en-IN" sz="1400" u="none" strike="noStrike" kern="1200" dirty="0" err="1" smtClean="0">
                          <a:solidFill>
                            <a:schemeClr val="dk1"/>
                          </a:solidFill>
                          <a:effectLst/>
                          <a:latin typeface="Times New Roman" pitchFamily="18" charset="0"/>
                          <a:ea typeface="+mn-ea"/>
                          <a:cs typeface="Times New Roman" pitchFamily="18" charset="0"/>
                        </a:rPr>
                        <a:t>Paliwal</a:t>
                      </a:r>
                      <a:endParaRPr lang="en-IN" sz="1400" u="none" strike="noStrike" kern="1200" dirty="0" smtClean="0">
                        <a:solidFill>
                          <a:schemeClr val="dk1"/>
                        </a:solidFill>
                        <a:effectLst/>
                        <a:latin typeface="Times New Roman" pitchFamily="18" charset="0"/>
                        <a:ea typeface="+mn-ea"/>
                        <a:cs typeface="Times New Roman" pitchFamily="18" charset="0"/>
                      </a:endParaRPr>
                    </a:p>
                    <a:p>
                      <a:pPr algn="ctr"/>
                      <a:endParaRPr lang="en-IN" sz="1400" dirty="0">
                        <a:latin typeface="Times New Roman" pitchFamily="18" charset="0"/>
                        <a:cs typeface="Times New Roman" pitchFamily="18" charset="0"/>
                      </a:endParaRPr>
                    </a:p>
                  </a:txBody>
                  <a:tcPr/>
                </a:tc>
                <a:tc>
                  <a:txBody>
                    <a:bodyPr/>
                    <a:lstStyle/>
                    <a:p>
                      <a:pPr algn="ctr"/>
                      <a:r>
                        <a:rPr lang="en-IN" sz="1400" dirty="0" smtClean="0">
                          <a:latin typeface="Times New Roman" pitchFamily="18" charset="0"/>
                          <a:cs typeface="Times New Roman" pitchFamily="18" charset="0"/>
                        </a:rPr>
                        <a:t>B.A., M.A., NET, Ph.D., </a:t>
                      </a:r>
                      <a:endParaRPr lang="en-IN" sz="1400" dirty="0">
                        <a:latin typeface="Times New Roman" pitchFamily="18" charset="0"/>
                        <a:cs typeface="Times New Roman" pitchFamily="18" charset="0"/>
                      </a:endParaRPr>
                    </a:p>
                  </a:txBody>
                  <a:tcPr/>
                </a:tc>
                <a:tc>
                  <a:txBody>
                    <a:bodyPr/>
                    <a:lstStyle/>
                    <a:p>
                      <a:pPr algn="ctr"/>
                      <a:r>
                        <a:rPr lang="en-IN" sz="1400" dirty="0" smtClean="0">
                          <a:latin typeface="Times New Roman" pitchFamily="18" charset="0"/>
                          <a:cs typeface="Times New Roman" pitchFamily="18" charset="0"/>
                        </a:rPr>
                        <a:t>Assistant Professor</a:t>
                      </a:r>
                      <a:endParaRPr lang="en-IN" sz="1400" dirty="0">
                        <a:latin typeface="Times New Roman" pitchFamily="18" charset="0"/>
                        <a:cs typeface="Times New Roman" pitchFamily="18" charset="0"/>
                      </a:endParaRPr>
                    </a:p>
                  </a:txBody>
                  <a:tcPr/>
                </a:tc>
                <a:tc>
                  <a:txBody>
                    <a:bodyPr/>
                    <a:lstStyle/>
                    <a:p>
                      <a:pPr marL="0" algn="ctr" defTabSz="914400" rtl="0" eaLnBrk="1" fontAlgn="t" latinLnBrk="0" hangingPunct="1"/>
                      <a:r>
                        <a:rPr lang="en-IN" sz="1400" u="none" strike="noStrike" kern="1200" dirty="0" smtClean="0">
                          <a:solidFill>
                            <a:schemeClr val="dk1"/>
                          </a:solidFill>
                          <a:effectLst/>
                          <a:latin typeface="Times New Roman" pitchFamily="18" charset="0"/>
                          <a:ea typeface="+mn-ea"/>
                          <a:cs typeface="Times New Roman" pitchFamily="18" charset="0"/>
                        </a:rPr>
                        <a:t>History of Medieval India</a:t>
                      </a:r>
                    </a:p>
                    <a:p>
                      <a:pPr marL="0" algn="ctr" defTabSz="914400" rtl="0" eaLnBrk="1" fontAlgn="t" latinLnBrk="0" hangingPunct="1"/>
                      <a:r>
                        <a:rPr lang="en-IN" sz="1400" u="none" strike="noStrike" kern="1200" dirty="0" smtClean="0">
                          <a:solidFill>
                            <a:schemeClr val="dk1"/>
                          </a:solidFill>
                          <a:effectLst/>
                          <a:latin typeface="Times New Roman" pitchFamily="18" charset="0"/>
                          <a:ea typeface="+mn-ea"/>
                          <a:cs typeface="Times New Roman" pitchFamily="18" charset="0"/>
                        </a:rPr>
                        <a:t> (Medieval Economic and Administrative History, Diplomats-Study of Documents, Modern Delhi, Environmental issues) </a:t>
                      </a:r>
                    </a:p>
                    <a:p>
                      <a:pPr algn="ctr"/>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15</a:t>
                      </a:r>
                      <a:endParaRPr lang="en-IN" sz="1400" dirty="0">
                        <a:latin typeface="Times New Roman" pitchFamily="18" charset="0"/>
                        <a:cs typeface="Times New Roman" pitchFamily="18" charset="0"/>
                      </a:endParaRPr>
                    </a:p>
                  </a:txBody>
                  <a:tcPr/>
                </a:tc>
              </a:tr>
              <a:tr h="1218784">
                <a:tc>
                  <a:txBody>
                    <a:bodyPr/>
                    <a:lstStyle/>
                    <a:p>
                      <a:pPr algn="ctr"/>
                      <a:r>
                        <a:rPr lang="en-IN" sz="1400" dirty="0" smtClean="0">
                          <a:latin typeface="Times New Roman" pitchFamily="18" charset="0"/>
                          <a:cs typeface="Times New Roman" pitchFamily="18" charset="0"/>
                        </a:rPr>
                        <a:t>Dr </a:t>
                      </a:r>
                      <a:r>
                        <a:rPr lang="en-IN" sz="1400" dirty="0" err="1" smtClean="0">
                          <a:latin typeface="Times New Roman" pitchFamily="18" charset="0"/>
                          <a:cs typeface="Times New Roman" pitchFamily="18" charset="0"/>
                        </a:rPr>
                        <a:t>Richa</a:t>
                      </a:r>
                      <a:r>
                        <a:rPr lang="en-IN" sz="1400" dirty="0" smtClean="0">
                          <a:latin typeface="Times New Roman" pitchFamily="18" charset="0"/>
                          <a:cs typeface="Times New Roman" pitchFamily="18" charset="0"/>
                        </a:rPr>
                        <a:t> Raj</a:t>
                      </a:r>
                      <a:endParaRPr lang="en-IN" sz="1400" dirty="0">
                        <a:latin typeface="Times New Roman" pitchFamily="18" charset="0"/>
                        <a:cs typeface="Times New Roman" pitchFamily="18" charset="0"/>
                      </a:endParaRPr>
                    </a:p>
                  </a:txBody>
                  <a:tcPr/>
                </a:tc>
                <a:tc>
                  <a:txBody>
                    <a:bodyPr/>
                    <a:lstStyle/>
                    <a:p>
                      <a:pPr algn="ctr"/>
                      <a:r>
                        <a:rPr lang="en-IN" sz="1400" dirty="0" smtClean="0">
                          <a:latin typeface="Times New Roman" pitchFamily="18" charset="0"/>
                          <a:cs typeface="Times New Roman" pitchFamily="18" charset="0"/>
                        </a:rPr>
                        <a:t>B.A., M.A., M.Phil., NET, Ph.D.</a:t>
                      </a:r>
                      <a:endParaRPr lang="en-IN" sz="1400" dirty="0">
                        <a:latin typeface="Times New Roman" pitchFamily="18" charset="0"/>
                        <a:cs typeface="Times New Roman" pitchFamily="18" charset="0"/>
                      </a:endParaRPr>
                    </a:p>
                  </a:txBody>
                  <a:tcPr/>
                </a:tc>
                <a:tc>
                  <a:txBody>
                    <a:bodyPr/>
                    <a:lstStyle/>
                    <a:p>
                      <a:pPr algn="ctr"/>
                      <a:r>
                        <a:rPr lang="en-IN" sz="1400" dirty="0" smtClean="0">
                          <a:latin typeface="Times New Roman" pitchFamily="18" charset="0"/>
                          <a:cs typeface="Times New Roman" pitchFamily="18" charset="0"/>
                        </a:rPr>
                        <a:t>Assistant Professor</a:t>
                      </a:r>
                      <a:endParaRPr lang="en-IN" sz="1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u="none" strike="noStrike" kern="1200" dirty="0" smtClean="0">
                          <a:solidFill>
                            <a:schemeClr val="dk1"/>
                          </a:solidFill>
                          <a:effectLst/>
                          <a:latin typeface="Times New Roman" pitchFamily="18" charset="0"/>
                          <a:ea typeface="+mn-ea"/>
                          <a:cs typeface="Times New Roman" pitchFamily="18" charset="0"/>
                        </a:rPr>
                        <a:t>History of Modern India (Communalism, Nationalism, Women’s Studies, Education, Rise of Modern West) </a:t>
                      </a:r>
                    </a:p>
                    <a:p>
                      <a:pPr algn="ctr"/>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8</a:t>
                      </a:r>
                      <a:endParaRPr lang="en-IN" sz="1400" dirty="0">
                        <a:latin typeface="Times New Roman" pitchFamily="18" charset="0"/>
                        <a:cs typeface="Times New Roman" pitchFamily="18" charset="0"/>
                      </a:endParaRPr>
                    </a:p>
                  </a:txBody>
                  <a:tcPr/>
                </a:tc>
              </a:tr>
              <a:tr h="1099829">
                <a:tc>
                  <a:txBody>
                    <a:bodyPr/>
                    <a:lstStyle/>
                    <a:p>
                      <a:pPr algn="ctr"/>
                      <a:r>
                        <a:rPr lang="en-IN" sz="1400" dirty="0" smtClean="0">
                          <a:latin typeface="Times New Roman" pitchFamily="18" charset="0"/>
                          <a:cs typeface="Times New Roman" pitchFamily="18" charset="0"/>
                        </a:rPr>
                        <a:t>Dr Maya John</a:t>
                      </a:r>
                      <a:endParaRPr lang="en-IN" sz="1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B.A., M.A., NET, Ph.D.</a:t>
                      </a:r>
                    </a:p>
                    <a:p>
                      <a:pPr algn="ctr"/>
                      <a:endParaRPr lang="en-IN" sz="1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Assistant Professor</a:t>
                      </a:r>
                    </a:p>
                    <a:p>
                      <a:pPr algn="ctr"/>
                      <a:endParaRPr lang="en-IN" sz="1400" dirty="0">
                        <a:latin typeface="Times New Roman" pitchFamily="18" charset="0"/>
                        <a:cs typeface="Times New Roman" pitchFamily="18" charset="0"/>
                      </a:endParaRPr>
                    </a:p>
                  </a:txBody>
                  <a:tcPr/>
                </a:tc>
                <a:tc>
                  <a:txBody>
                    <a:bodyPr/>
                    <a:lstStyle/>
                    <a:p>
                      <a:pPr algn="ctr"/>
                      <a:r>
                        <a:rPr lang="en-IN" sz="1400" dirty="0" smtClean="0">
                          <a:latin typeface="Times New Roman" pitchFamily="18" charset="0"/>
                          <a:cs typeface="Times New Roman" pitchFamily="18" charset="0"/>
                        </a:rPr>
                        <a:t>History of Modern India </a:t>
                      </a:r>
                    </a:p>
                    <a:p>
                      <a:pPr algn="ctr"/>
                      <a:r>
                        <a:rPr lang="en-IN" sz="1400" dirty="0" smtClean="0">
                          <a:latin typeface="Times New Roman" pitchFamily="18" charset="0"/>
                          <a:cs typeface="Times New Roman" pitchFamily="18" charset="0"/>
                        </a:rPr>
                        <a:t>(Labour Laws, Social </a:t>
                      </a:r>
                      <a:r>
                        <a:rPr lang="en-IN" sz="1400" dirty="0" err="1" smtClean="0">
                          <a:latin typeface="Times New Roman" pitchFamily="18" charset="0"/>
                          <a:cs typeface="Times New Roman" pitchFamily="18" charset="0"/>
                        </a:rPr>
                        <a:t>Movts</a:t>
                      </a:r>
                      <a:r>
                        <a:rPr lang="en-IN" sz="1400" dirty="0" smtClean="0">
                          <a:latin typeface="Times New Roman" pitchFamily="18" charset="0"/>
                          <a:cs typeface="Times New Roman" pitchFamily="18" charset="0"/>
                        </a:rPr>
                        <a:t>, Caste and Women Studies, Modern European History )</a:t>
                      </a:r>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4+</a:t>
                      </a:r>
                      <a:endParaRPr lang="en-IN" sz="1400" dirty="0">
                        <a:latin typeface="Times New Roman" pitchFamily="18" charset="0"/>
                        <a:cs typeface="Times New Roman" pitchFamily="18" charset="0"/>
                      </a:endParaRPr>
                    </a:p>
                  </a:txBody>
                  <a:tcPr/>
                </a:tc>
              </a:tr>
              <a:tr h="1099829">
                <a:tc>
                  <a:txBody>
                    <a:bodyPr/>
                    <a:lstStyle/>
                    <a:p>
                      <a:pPr algn="ctr"/>
                      <a:r>
                        <a:rPr lang="en-IN" sz="1400" dirty="0" smtClean="0">
                          <a:latin typeface="Times New Roman" pitchFamily="18" charset="0"/>
                          <a:cs typeface="Times New Roman" pitchFamily="18" charset="0"/>
                        </a:rPr>
                        <a:t>Dr  M. </a:t>
                      </a:r>
                      <a:r>
                        <a:rPr lang="en-IN" sz="1400" dirty="0" err="1" smtClean="0">
                          <a:latin typeface="Times New Roman" pitchFamily="18" charset="0"/>
                          <a:cs typeface="Times New Roman" pitchFamily="18" charset="0"/>
                        </a:rPr>
                        <a:t>Christhu</a:t>
                      </a:r>
                      <a:r>
                        <a:rPr lang="en-IN" sz="1400" dirty="0" smtClean="0">
                          <a:latin typeface="Times New Roman" pitchFamily="18" charset="0"/>
                          <a:cs typeface="Times New Roman" pitchFamily="18" charset="0"/>
                        </a:rPr>
                        <a:t> Doss</a:t>
                      </a:r>
                      <a:endParaRPr lang="en-IN" sz="1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B.A., M.A., M.Phil., Ph.D.</a:t>
                      </a:r>
                    </a:p>
                    <a:p>
                      <a:pPr algn="ctr"/>
                      <a:endParaRPr lang="en-IN" sz="14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Assistant Professor</a:t>
                      </a:r>
                    </a:p>
                    <a:p>
                      <a:pPr algn="ctr"/>
                      <a:endParaRPr lang="en-IN" sz="1400" dirty="0">
                        <a:latin typeface="Times New Roman" pitchFamily="18" charset="0"/>
                        <a:cs typeface="Times New Roman" pitchFamily="18" charset="0"/>
                      </a:endParaRPr>
                    </a:p>
                  </a:txBody>
                  <a:tcPr/>
                </a:tc>
                <a:tc>
                  <a:txBody>
                    <a:bodyPr/>
                    <a:lstStyle/>
                    <a:p>
                      <a:pPr algn="ctr"/>
                      <a:r>
                        <a:rPr lang="en-IN" sz="1400" dirty="0" smtClean="0">
                          <a:latin typeface="Times New Roman" pitchFamily="18" charset="0"/>
                          <a:cs typeface="Times New Roman" pitchFamily="18" charset="0"/>
                        </a:rPr>
                        <a:t>History of Modern India (Education, Missionary Politics, Gender and Caste, Secularism and Communalism)</a:t>
                      </a:r>
                      <a:endParaRPr lang="en-IN"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3</a:t>
                      </a:r>
                      <a:endParaRPr lang="en-IN" sz="1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tub Minar.jpg"/>
          <p:cNvPicPr>
            <a:picLocks noChangeAspect="1"/>
          </p:cNvPicPr>
          <p:nvPr/>
        </p:nvPicPr>
        <p:blipFill>
          <a:blip r:embed="rId2">
            <a:lum bright="50000"/>
          </a:blip>
          <a:stretch>
            <a:fillRect/>
          </a:stretch>
        </p:blipFill>
        <p:spPr>
          <a:xfrm>
            <a:off x="0" y="0"/>
            <a:ext cx="9110479" cy="6857999"/>
          </a:xfrm>
          <a:prstGeom prst="rect">
            <a:avLst/>
          </a:prstGeom>
        </p:spPr>
      </p:pic>
      <p:sp>
        <p:nvSpPr>
          <p:cNvPr id="2" name="Title 1"/>
          <p:cNvSpPr>
            <a:spLocks noGrp="1"/>
          </p:cNvSpPr>
          <p:nvPr>
            <p:ph type="title"/>
          </p:nvPr>
        </p:nvSpPr>
        <p:spPr>
          <a:xfrm>
            <a:off x="457200" y="274638"/>
            <a:ext cx="8229600" cy="944562"/>
          </a:xfrm>
        </p:spPr>
        <p:txBody>
          <a:bodyPr>
            <a:normAutofit/>
          </a:bodyPr>
          <a:lstStyle/>
          <a:p>
            <a:r>
              <a:rPr lang="en-IN" sz="2800" b="1" dirty="0" smtClean="0">
                <a:solidFill>
                  <a:schemeClr val="tx2"/>
                </a:solidFill>
                <a:latin typeface="Algerian" pitchFamily="82" charset="0"/>
              </a:rPr>
              <a:t>FACULTY ‘S ACADEMIC PROGRESSION</a:t>
            </a:r>
            <a:endParaRPr lang="en-IN" sz="2800" b="1" dirty="0">
              <a:solidFill>
                <a:schemeClr val="tx2"/>
              </a:solidFill>
            </a:endParaRPr>
          </a:p>
        </p:txBody>
      </p:sp>
      <p:graphicFrame>
        <p:nvGraphicFramePr>
          <p:cNvPr id="4" name="Content Placeholder 3"/>
          <p:cNvGraphicFramePr>
            <a:graphicFrameLocks noGrp="1"/>
          </p:cNvGraphicFramePr>
          <p:nvPr>
            <p:ph idx="1"/>
          </p:nvPr>
        </p:nvGraphicFramePr>
        <p:xfrm>
          <a:off x="914400" y="1143001"/>
          <a:ext cx="7391400" cy="5486399"/>
        </p:xfrm>
        <a:graphic>
          <a:graphicData uri="http://schemas.openxmlformats.org/drawingml/2006/table">
            <a:tbl>
              <a:tblPr firstRow="1" bandRow="1">
                <a:tableStyleId>{5C22544A-7EE6-4342-B048-85BDC9FD1C3A}</a:tableStyleId>
              </a:tblPr>
              <a:tblGrid>
                <a:gridCol w="2463800"/>
                <a:gridCol w="2463800"/>
                <a:gridCol w="2463800"/>
              </a:tblGrid>
              <a:tr h="9307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Conferences/Seminars/Workshops </a:t>
                      </a:r>
                    </a:p>
                    <a:p>
                      <a:endParaRPr lang="en-IN" dirty="0"/>
                    </a:p>
                  </a:txBody>
                  <a:tcPr/>
                </a:tc>
                <a:tc>
                  <a:txBody>
                    <a:bodyPr/>
                    <a:lstStyle/>
                    <a:p>
                      <a:pPr algn="ctr"/>
                      <a:r>
                        <a:rPr lang="en-IN" dirty="0" smtClean="0"/>
                        <a:t>Research Publications/Books/</a:t>
                      </a:r>
                    </a:p>
                    <a:p>
                      <a:pPr algn="ctr"/>
                      <a:r>
                        <a:rPr lang="en-IN" dirty="0" smtClean="0"/>
                        <a:t>Chapters/Articles </a:t>
                      </a:r>
                      <a:endParaRPr lang="en-IN" dirty="0"/>
                    </a:p>
                  </a:txBody>
                  <a:tcPr/>
                </a:tc>
                <a:tc>
                  <a:txBody>
                    <a:bodyPr/>
                    <a:lstStyle/>
                    <a:p>
                      <a:pPr algn="ctr"/>
                      <a:r>
                        <a:rPr lang="en-IN" dirty="0" smtClean="0"/>
                        <a:t>Media </a:t>
                      </a:r>
                      <a:endParaRPr lang="en-IN" dirty="0"/>
                    </a:p>
                  </a:txBody>
                  <a:tcPr/>
                </a:tc>
              </a:tr>
              <a:tr h="918306">
                <a:tc>
                  <a:txBody>
                    <a:bodyPr/>
                    <a:lstStyle/>
                    <a:p>
                      <a:pPr algn="ctr"/>
                      <a:r>
                        <a:rPr lang="en-IN" sz="1600" dirty="0" smtClean="0">
                          <a:latin typeface="Times New Roman" pitchFamily="18" charset="0"/>
                          <a:cs typeface="Times New Roman" pitchFamily="18" charset="0"/>
                        </a:rPr>
                        <a:t>Paper  Presentations: </a:t>
                      </a:r>
                    </a:p>
                    <a:p>
                      <a:pPr algn="ctr"/>
                      <a:r>
                        <a:rPr lang="en-IN" sz="1600" dirty="0" smtClean="0">
                          <a:latin typeface="Times New Roman" pitchFamily="18" charset="0"/>
                          <a:cs typeface="Times New Roman" pitchFamily="18" charset="0"/>
                        </a:rPr>
                        <a:t>International: 25</a:t>
                      </a:r>
                    </a:p>
                    <a:p>
                      <a:endParaRPr lang="en-IN"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Research Articles (</a:t>
                      </a:r>
                      <a:r>
                        <a:rPr lang="en-IN" sz="1600" dirty="0" smtClean="0">
                          <a:latin typeface="Times New Roman" pitchFamily="18" charset="0"/>
                          <a:cs typeface="Times New Roman" pitchFamily="18" charset="0"/>
                        </a:rPr>
                        <a:t>Journal/Proceedings):  11</a:t>
                      </a:r>
                      <a:endParaRPr lang="en-IN"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Talks delivered on Television: 2</a:t>
                      </a:r>
                    </a:p>
                    <a:p>
                      <a:endParaRPr lang="en-IN" sz="1600" dirty="0">
                        <a:latin typeface="Times New Roman" pitchFamily="18" charset="0"/>
                        <a:cs typeface="Times New Roman" pitchFamily="18" charset="0"/>
                      </a:endParaRPr>
                    </a:p>
                  </a:txBody>
                  <a:tcPr/>
                </a:tc>
              </a:tr>
              <a:tr h="8614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Paper presentations:</a:t>
                      </a:r>
                    </a:p>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National:  28</a:t>
                      </a:r>
                    </a:p>
                    <a:p>
                      <a:endParaRPr lang="en-IN"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Chapters in Books: 2</a:t>
                      </a:r>
                      <a:endParaRPr lang="en-IN"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CEC-EDUSAT Lecture Series: 4</a:t>
                      </a:r>
                    </a:p>
                    <a:p>
                      <a:endParaRPr lang="en-IN" sz="1600" dirty="0">
                        <a:latin typeface="Times New Roman" pitchFamily="18" charset="0"/>
                        <a:cs typeface="Times New Roman" pitchFamily="18" charset="0"/>
                      </a:endParaRPr>
                    </a:p>
                  </a:txBody>
                  <a:tcPr/>
                </a:tc>
              </a:tr>
              <a:tr h="8756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Presentation at Workshop: 1</a:t>
                      </a:r>
                    </a:p>
                    <a:p>
                      <a:endParaRPr lang="en-IN" sz="1600" dirty="0">
                        <a:latin typeface="Times New Roman" pitchFamily="18" charset="0"/>
                        <a:cs typeface="Times New Roman" pitchFamily="18" charset="0"/>
                      </a:endParaRPr>
                    </a:p>
                  </a:txBody>
                  <a:tcPr/>
                </a:tc>
                <a:tc>
                  <a:txBody>
                    <a:bodyPr/>
                    <a:lstStyle/>
                    <a:p>
                      <a:pPr algn="ctr"/>
                      <a:r>
                        <a:rPr lang="en-US" sz="1600" dirty="0" smtClean="0">
                          <a:latin typeface="Times New Roman" pitchFamily="18" charset="0"/>
                          <a:cs typeface="Times New Roman" pitchFamily="18" charset="0"/>
                        </a:rPr>
                        <a:t>E-content: 3</a:t>
                      </a:r>
                      <a:endParaRPr lang="en-IN" sz="1600" dirty="0">
                        <a:latin typeface="Times New Roman" pitchFamily="18" charset="0"/>
                        <a:cs typeface="Times New Roman" pitchFamily="18" charset="0"/>
                      </a:endParaRPr>
                    </a:p>
                  </a:txBody>
                  <a:tcPr/>
                </a:tc>
                <a:tc>
                  <a:txBody>
                    <a:bodyPr/>
                    <a:lstStyle/>
                    <a:p>
                      <a:pPr algn="ctr"/>
                      <a:r>
                        <a:rPr lang="en-US" sz="1600" dirty="0" err="1" smtClean="0">
                          <a:latin typeface="Times New Roman" pitchFamily="18" charset="0"/>
                          <a:cs typeface="Times New Roman" pitchFamily="18" charset="0"/>
                        </a:rPr>
                        <a:t>Docu</a:t>
                      </a:r>
                      <a:r>
                        <a:rPr lang="en-US" sz="1600" dirty="0" smtClean="0">
                          <a:latin typeface="Times New Roman" pitchFamily="18" charset="0"/>
                          <a:cs typeface="Times New Roman" pitchFamily="18" charset="0"/>
                        </a:rPr>
                        <a:t>-series: 2 episodes</a:t>
                      </a:r>
                      <a:endParaRPr lang="en-IN" sz="1600" dirty="0">
                        <a:latin typeface="Times New Roman" pitchFamily="18" charset="0"/>
                        <a:cs typeface="Times New Roman" pitchFamily="18" charset="0"/>
                      </a:endParaRPr>
                    </a:p>
                  </a:txBody>
                  <a:tcPr/>
                </a:tc>
              </a:tr>
              <a:tr h="885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Workshop/Training </a:t>
                      </a:r>
                      <a:r>
                        <a:rPr lang="en-IN" sz="1600" dirty="0" err="1" smtClean="0">
                          <a:latin typeface="Times New Roman" pitchFamily="18" charset="0"/>
                          <a:cs typeface="Times New Roman" pitchFamily="18" charset="0"/>
                        </a:rPr>
                        <a:t>Prog</a:t>
                      </a:r>
                      <a:r>
                        <a:rPr lang="en-IN" sz="1600" dirty="0" smtClean="0">
                          <a:latin typeface="Times New Roman" pitchFamily="18" charset="0"/>
                          <a:cs typeface="Times New Roman" pitchFamily="18" charset="0"/>
                        </a:rPr>
                        <a:t>. attended: 9</a:t>
                      </a:r>
                    </a:p>
                    <a:p>
                      <a:endParaRPr lang="en-IN" sz="1600"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Newspaper/online: 3</a:t>
                      </a:r>
                    </a:p>
                    <a:p>
                      <a:endParaRPr lang="en-IN" sz="1600" dirty="0">
                        <a:latin typeface="Times New Roman" pitchFamily="18" charset="0"/>
                        <a:cs typeface="Times New Roman" pitchFamily="18" charset="0"/>
                      </a:endParaRPr>
                    </a:p>
                  </a:txBody>
                  <a:tcPr/>
                </a:tc>
                <a:tc>
                  <a:txBody>
                    <a:bodyPr/>
                    <a:lstStyle/>
                    <a:p>
                      <a:endParaRPr lang="en-IN" sz="1600" dirty="0">
                        <a:latin typeface="Times New Roman" pitchFamily="18" charset="0"/>
                        <a:cs typeface="Times New Roman" pitchFamily="18" charset="0"/>
                      </a:endParaRPr>
                    </a:p>
                  </a:txBody>
                  <a:tcPr/>
                </a:tc>
              </a:tr>
              <a:tr h="1015084">
                <a:tc>
                  <a:txBody>
                    <a:bodyPr/>
                    <a:lstStyle/>
                    <a:p>
                      <a:pPr algn="ctr"/>
                      <a:r>
                        <a:rPr lang="en-IN" sz="1600" dirty="0" smtClean="0">
                          <a:latin typeface="Times New Roman" pitchFamily="18" charset="0"/>
                          <a:cs typeface="Times New Roman" pitchFamily="18" charset="0"/>
                        </a:rPr>
                        <a:t>Chair: 2</a:t>
                      </a:r>
                    </a:p>
                    <a:p>
                      <a:pPr algn="ctr"/>
                      <a:r>
                        <a:rPr lang="en-IN" sz="1600" dirty="0" smtClean="0">
                          <a:latin typeface="Times New Roman" pitchFamily="18" charset="0"/>
                          <a:cs typeface="Times New Roman" pitchFamily="18" charset="0"/>
                        </a:rPr>
                        <a:t>Discussant: 3</a:t>
                      </a:r>
                    </a:p>
                    <a:p>
                      <a:endParaRPr lang="en-IN" sz="1600" dirty="0">
                        <a:latin typeface="Times New Roman" pitchFamily="18" charset="0"/>
                        <a:cs typeface="Times New Roman" pitchFamily="18" charset="0"/>
                      </a:endParaRPr>
                    </a:p>
                  </a:txBody>
                  <a:tcPr/>
                </a:tc>
                <a:tc>
                  <a:txBody>
                    <a:bodyPr/>
                    <a:lstStyle/>
                    <a:p>
                      <a:endParaRPr lang="en-IN" sz="1600" dirty="0">
                        <a:latin typeface="Times New Roman" pitchFamily="18" charset="0"/>
                        <a:cs typeface="Times New Roman" pitchFamily="18" charset="0"/>
                      </a:endParaRPr>
                    </a:p>
                  </a:txBody>
                  <a:tcPr/>
                </a:tc>
                <a:tc>
                  <a:txBody>
                    <a:bodyPr/>
                    <a:lstStyle/>
                    <a:p>
                      <a:endParaRPr lang="en-IN"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b="1" dirty="0" smtClean="0">
                <a:solidFill>
                  <a:schemeClr val="tx2"/>
                </a:solidFill>
                <a:latin typeface="Algerian" pitchFamily="82" charset="0"/>
              </a:rPr>
              <a:t>National and international projects</a:t>
            </a:r>
            <a:r>
              <a:rPr lang="en-IN" dirty="0" smtClean="0"/>
              <a:t>       </a:t>
            </a:r>
            <a:endParaRPr lang="en-IN" dirty="0"/>
          </a:p>
        </p:txBody>
      </p:sp>
      <p:sp>
        <p:nvSpPr>
          <p:cNvPr id="3" name="Content Placeholder 2"/>
          <p:cNvSpPr>
            <a:spLocks noGrp="1"/>
          </p:cNvSpPr>
          <p:nvPr>
            <p:ph idx="1"/>
          </p:nvPr>
        </p:nvSpPr>
        <p:spPr>
          <a:xfrm>
            <a:off x="381000" y="1600200"/>
            <a:ext cx="8305800" cy="4648200"/>
          </a:xfrm>
        </p:spPr>
        <p:txBody>
          <a:bodyPr>
            <a:normAutofit/>
          </a:bodyPr>
          <a:lstStyle/>
          <a:p>
            <a:pPr lvl="0" algn="just">
              <a:lnSpc>
                <a:spcPct val="150000"/>
              </a:lnSpc>
              <a:buNone/>
            </a:pPr>
            <a:r>
              <a:rPr lang="en-US" sz="2000" dirty="0" smtClean="0">
                <a:solidFill>
                  <a:srgbClr val="0070C0"/>
                </a:solidFill>
                <a:latin typeface="Times New Roman" pitchFamily="18" charset="0"/>
                <a:cs typeface="Times New Roman" pitchFamily="18" charset="0"/>
              </a:rPr>
              <a:t>     </a:t>
            </a:r>
            <a:r>
              <a:rPr lang="en-US" sz="2200" dirty="0" smtClean="0">
                <a:latin typeface="Times New Roman" pitchFamily="18" charset="0"/>
                <a:cs typeface="Times New Roman" pitchFamily="18" charset="0"/>
              </a:rPr>
              <a:t>Research grants under the Innovation Project scheme of the University of Delhi were applied for in August 2017.  Topics of proposed innovation projects are: </a:t>
            </a:r>
          </a:p>
          <a:p>
            <a:pPr algn="just">
              <a:lnSpc>
                <a:spcPct val="150000"/>
              </a:lnSpc>
            </a:pPr>
            <a:r>
              <a:rPr lang="en-US" sz="2200" b="1" dirty="0" smtClean="0">
                <a:latin typeface="Times New Roman" pitchFamily="18" charset="0"/>
                <a:cs typeface="Times New Roman" pitchFamily="18" charset="0"/>
              </a:rPr>
              <a:t>Oral History of the Settlement of Urban Poor in Delhi</a:t>
            </a:r>
            <a:r>
              <a:rPr lang="en-US" sz="2200" dirty="0" smtClean="0">
                <a:latin typeface="Times New Roman" pitchFamily="18" charset="0"/>
                <a:cs typeface="Times New Roman" pitchFamily="18" charset="0"/>
              </a:rPr>
              <a:t>, by Dr </a:t>
            </a:r>
            <a:r>
              <a:rPr lang="en-US" sz="2200" dirty="0" err="1" smtClean="0">
                <a:latin typeface="Times New Roman" pitchFamily="18" charset="0"/>
                <a:cs typeface="Times New Roman" pitchFamily="18" charset="0"/>
              </a:rPr>
              <a:t>Saumya</a:t>
            </a:r>
            <a:r>
              <a:rPr lang="en-US" sz="2200" dirty="0" smtClean="0">
                <a:latin typeface="Times New Roman" pitchFamily="18" charset="0"/>
                <a:cs typeface="Times New Roman" pitchFamily="18" charset="0"/>
              </a:rPr>
              <a:t> Varghese and Dr Maya John</a:t>
            </a:r>
          </a:p>
          <a:p>
            <a:pPr lvl="0" algn="just">
              <a:lnSpc>
                <a:spcPct val="150000"/>
              </a:lnSpc>
            </a:pPr>
            <a:r>
              <a:rPr lang="en-US" sz="2200" b="1" dirty="0" smtClean="0">
                <a:latin typeface="Times New Roman" pitchFamily="18" charset="0"/>
                <a:cs typeface="Times New Roman" pitchFamily="18" charset="0"/>
              </a:rPr>
              <a:t>Gender, Military, Culture: Begum </a:t>
            </a:r>
            <a:r>
              <a:rPr lang="en-US" sz="2200" b="1" dirty="0" err="1" smtClean="0">
                <a:latin typeface="Times New Roman" pitchFamily="18" charset="0"/>
                <a:cs typeface="Times New Roman" pitchFamily="18" charset="0"/>
              </a:rPr>
              <a:t>Sumroo’s</a:t>
            </a:r>
            <a:r>
              <a:rPr lang="en-US" sz="2200" b="1" dirty="0" smtClean="0">
                <a:latin typeface="Times New Roman" pitchFamily="18" charset="0"/>
                <a:cs typeface="Times New Roman" pitchFamily="18" charset="0"/>
              </a:rPr>
              <a:t> Political and Cultural Interventions in Delhi and Its Suburbs</a:t>
            </a:r>
            <a:r>
              <a:rPr lang="en-US" sz="2200" dirty="0" smtClean="0">
                <a:latin typeface="Times New Roman" pitchFamily="18" charset="0"/>
                <a:cs typeface="Times New Roman" pitchFamily="18" charset="0"/>
              </a:rPr>
              <a:t>, by Dr </a:t>
            </a:r>
            <a:r>
              <a:rPr lang="en-US" sz="2200" dirty="0" err="1" smtClean="0">
                <a:latin typeface="Times New Roman" pitchFamily="18" charset="0"/>
                <a:cs typeface="Times New Roman" pitchFamily="18" charset="0"/>
              </a:rPr>
              <a:t>Amita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Paliwal</a:t>
            </a:r>
            <a:r>
              <a:rPr lang="en-US" sz="2200" dirty="0" smtClean="0">
                <a:latin typeface="Times New Roman" pitchFamily="18" charset="0"/>
                <a:cs typeface="Times New Roman" pitchFamily="18" charset="0"/>
              </a:rPr>
              <a:t> and Dr </a:t>
            </a:r>
            <a:r>
              <a:rPr lang="en-US" sz="2200" dirty="0" err="1" smtClean="0">
                <a:latin typeface="Times New Roman" pitchFamily="18" charset="0"/>
                <a:cs typeface="Times New Roman" pitchFamily="18" charset="0"/>
              </a:rPr>
              <a:t>Richa</a:t>
            </a:r>
            <a:r>
              <a:rPr lang="en-US" sz="2200" dirty="0" smtClean="0">
                <a:latin typeface="Times New Roman" pitchFamily="18" charset="0"/>
                <a:cs typeface="Times New Roman" pitchFamily="18" charset="0"/>
              </a:rPr>
              <a:t> Raj</a:t>
            </a:r>
          </a:p>
          <a:p>
            <a:endParaRPr lang="en-IN" sz="23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F1.jpg"/>
          <p:cNvPicPr>
            <a:picLocks noChangeAspect="1"/>
          </p:cNvPicPr>
          <p:nvPr/>
        </p:nvPicPr>
        <p:blipFill>
          <a:blip r:embed="rId2">
            <a:lum bright="50000"/>
          </a:blip>
          <a:stretch>
            <a:fillRect/>
          </a:stretch>
        </p:blipFill>
        <p:spPr>
          <a:xfrm>
            <a:off x="-128488" y="0"/>
            <a:ext cx="9272488" cy="6858000"/>
          </a:xfrm>
          <a:prstGeom prst="rect">
            <a:avLst/>
          </a:prstGeom>
        </p:spPr>
      </p:pic>
      <p:sp>
        <p:nvSpPr>
          <p:cNvPr id="2" name="Title 1"/>
          <p:cNvSpPr>
            <a:spLocks noGrp="1"/>
          </p:cNvSpPr>
          <p:nvPr>
            <p:ph type="title"/>
          </p:nvPr>
        </p:nvSpPr>
        <p:spPr>
          <a:xfrm>
            <a:off x="457200" y="0"/>
            <a:ext cx="8229600" cy="685800"/>
          </a:xfrm>
        </p:spPr>
        <p:txBody>
          <a:bodyPr>
            <a:normAutofit/>
          </a:bodyPr>
          <a:lstStyle/>
          <a:p>
            <a:r>
              <a:rPr lang="en-IN" sz="2400" b="1" dirty="0" smtClean="0">
                <a:solidFill>
                  <a:srgbClr val="0070C0"/>
                </a:solidFill>
                <a:latin typeface="Algerian" pitchFamily="82" charset="0"/>
              </a:rPr>
              <a:t>Achievements/awards/recognition</a:t>
            </a:r>
            <a:endParaRPr lang="en-IN" sz="2400" b="1" dirty="0">
              <a:solidFill>
                <a:srgbClr val="0070C0"/>
              </a:solidFill>
              <a:latin typeface="Algerian" pitchFamily="82" charset="0"/>
            </a:endParaRPr>
          </a:p>
        </p:txBody>
      </p:sp>
      <p:graphicFrame>
        <p:nvGraphicFramePr>
          <p:cNvPr id="4" name="Content Placeholder 3"/>
          <p:cNvGraphicFramePr>
            <a:graphicFrameLocks noGrp="1"/>
          </p:cNvGraphicFramePr>
          <p:nvPr>
            <p:ph idx="1"/>
          </p:nvPr>
        </p:nvGraphicFramePr>
        <p:xfrm>
          <a:off x="304800" y="914400"/>
          <a:ext cx="8610600" cy="5773248"/>
        </p:xfrm>
        <a:graphic>
          <a:graphicData uri="http://schemas.openxmlformats.org/drawingml/2006/table">
            <a:tbl>
              <a:tblPr firstRow="1" bandRow="1">
                <a:tableStyleId>{5C22544A-7EE6-4342-B048-85BDC9FD1C3A}</a:tableStyleId>
              </a:tblPr>
              <a:tblGrid>
                <a:gridCol w="2152650"/>
                <a:gridCol w="2152650"/>
                <a:gridCol w="2152650"/>
                <a:gridCol w="2152650"/>
              </a:tblGrid>
              <a:tr h="702693">
                <a:tc>
                  <a:txBody>
                    <a:bodyPr/>
                    <a:lstStyle/>
                    <a:p>
                      <a:r>
                        <a:rPr lang="en-IN" dirty="0" smtClean="0"/>
                        <a:t>Name</a:t>
                      </a:r>
                      <a:endParaRPr lang="en-IN" dirty="0"/>
                    </a:p>
                  </a:txBody>
                  <a:tcPr/>
                </a:tc>
                <a:tc>
                  <a:txBody>
                    <a:bodyPr/>
                    <a:lstStyle/>
                    <a:p>
                      <a:r>
                        <a:rPr lang="en-IN" dirty="0" smtClean="0"/>
                        <a:t>Committees/ Editorial Boards</a:t>
                      </a:r>
                      <a:endParaRPr lang="en-IN" dirty="0"/>
                    </a:p>
                  </a:txBody>
                  <a:tcPr/>
                </a:tc>
                <a:tc>
                  <a:txBody>
                    <a:bodyPr/>
                    <a:lstStyle/>
                    <a:p>
                      <a:r>
                        <a:rPr lang="en-IN" dirty="0" smtClean="0"/>
                        <a:t>College-level Administrative Tasks</a:t>
                      </a:r>
                      <a:endParaRPr lang="en-IN" dirty="0"/>
                    </a:p>
                  </a:txBody>
                  <a:tcPr/>
                </a:tc>
                <a:tc>
                  <a:txBody>
                    <a:bodyPr/>
                    <a:lstStyle/>
                    <a:p>
                      <a:r>
                        <a:rPr lang="en-IN" dirty="0" smtClean="0"/>
                        <a:t>University Assignments</a:t>
                      </a:r>
                      <a:endParaRPr lang="en-IN" dirty="0"/>
                    </a:p>
                  </a:txBody>
                  <a:tcPr/>
                </a:tc>
              </a:tr>
              <a:tr h="407115">
                <a:tc>
                  <a:txBody>
                    <a:bodyPr/>
                    <a:lstStyle/>
                    <a:p>
                      <a:r>
                        <a:rPr lang="en-IN" sz="1600" dirty="0" smtClean="0">
                          <a:latin typeface="Times New Roman" pitchFamily="18" charset="0"/>
                          <a:cs typeface="Times New Roman" pitchFamily="18" charset="0"/>
                        </a:rPr>
                        <a:t>Ms </a:t>
                      </a:r>
                      <a:r>
                        <a:rPr lang="en-IN" sz="1600" dirty="0" err="1" smtClean="0">
                          <a:latin typeface="Times New Roman" pitchFamily="18" charset="0"/>
                          <a:cs typeface="Times New Roman" pitchFamily="18" charset="0"/>
                        </a:rPr>
                        <a:t>Ghazala</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Amin</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On Leave</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On Leave</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On Leave</a:t>
                      </a:r>
                      <a:endParaRPr lang="en-IN" sz="1600" dirty="0">
                        <a:latin typeface="Times New Roman" pitchFamily="18" charset="0"/>
                        <a:cs typeface="Times New Roman" pitchFamily="18" charset="0"/>
                      </a:endParaRPr>
                    </a:p>
                  </a:txBody>
                  <a:tcPr/>
                </a:tc>
              </a:tr>
              <a:tr h="407115">
                <a:tc>
                  <a:txBody>
                    <a:bodyPr/>
                    <a:lstStyle/>
                    <a:p>
                      <a:r>
                        <a:rPr lang="en-IN" sz="1600" dirty="0" smtClean="0">
                          <a:latin typeface="Times New Roman" pitchFamily="18" charset="0"/>
                          <a:cs typeface="Times New Roman" pitchFamily="18" charset="0"/>
                        </a:rPr>
                        <a:t>Dr </a:t>
                      </a:r>
                      <a:r>
                        <a:rPr lang="en-IN" sz="1600" dirty="0" err="1" smtClean="0">
                          <a:latin typeface="Times New Roman" pitchFamily="18" charset="0"/>
                          <a:cs typeface="Times New Roman" pitchFamily="18" charset="0"/>
                        </a:rPr>
                        <a:t>Nilima</a:t>
                      </a:r>
                      <a:r>
                        <a:rPr lang="en-IN" sz="1600" dirty="0" smtClean="0">
                          <a:latin typeface="Times New Roman" pitchFamily="18" charset="0"/>
                          <a:cs typeface="Times New Roman" pitchFamily="18" charset="0"/>
                        </a:rPr>
                        <a:t> </a:t>
                      </a:r>
                      <a:r>
                        <a:rPr lang="en-IN" sz="1600" dirty="0" err="1" smtClean="0">
                          <a:latin typeface="Times New Roman" pitchFamily="18" charset="0"/>
                          <a:cs typeface="Times New Roman" pitchFamily="18" charset="0"/>
                        </a:rPr>
                        <a:t>Chitgopekar</a:t>
                      </a:r>
                      <a:endParaRPr lang="en-IN"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IQAC</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Convenor: Western Music Society</a:t>
                      </a:r>
                      <a:endParaRPr lang="en-IN" sz="1600" dirty="0">
                        <a:latin typeface="Times New Roman" pitchFamily="18" charset="0"/>
                        <a:cs typeface="Times New Roman" pitchFamily="18" charset="0"/>
                      </a:endParaRPr>
                    </a:p>
                  </a:txBody>
                  <a:tcPr/>
                </a:tc>
                <a:tc>
                  <a:txBody>
                    <a:bodyPr/>
                    <a:lstStyle/>
                    <a:p>
                      <a:endParaRPr lang="en-IN" sz="1600" dirty="0">
                        <a:latin typeface="Times New Roman" pitchFamily="18" charset="0"/>
                        <a:cs typeface="Times New Roman" pitchFamily="18" charset="0"/>
                      </a:endParaRPr>
                    </a:p>
                  </a:txBody>
                  <a:tcPr/>
                </a:tc>
              </a:tr>
              <a:tr h="814867">
                <a:tc>
                  <a:txBody>
                    <a:bodyPr/>
                    <a:lstStyle/>
                    <a:p>
                      <a:r>
                        <a:rPr lang="en-IN" sz="1600" dirty="0" smtClean="0">
                          <a:latin typeface="Times New Roman" pitchFamily="18" charset="0"/>
                          <a:cs typeface="Times New Roman" pitchFamily="18" charset="0"/>
                        </a:rPr>
                        <a:t>Dr (</a:t>
                      </a:r>
                      <a:r>
                        <a:rPr lang="en-IN" sz="1600" dirty="0" err="1" smtClean="0">
                          <a:latin typeface="Times New Roman" pitchFamily="18" charset="0"/>
                          <a:cs typeface="Times New Roman" pitchFamily="18" charset="0"/>
                        </a:rPr>
                        <a:t>Sr</a:t>
                      </a:r>
                      <a:r>
                        <a:rPr lang="en-IN" sz="1600" dirty="0" smtClean="0">
                          <a:latin typeface="Times New Roman" pitchFamily="18" charset="0"/>
                          <a:cs typeface="Times New Roman" pitchFamily="18" charset="0"/>
                        </a:rPr>
                        <a:t>) Molly Abraham</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Member, Editorial Board: Journal of Research: Bede </a:t>
                      </a:r>
                      <a:r>
                        <a:rPr lang="en-IN" sz="1600" dirty="0" err="1" smtClean="0">
                          <a:latin typeface="Times New Roman" pitchFamily="18" charset="0"/>
                          <a:cs typeface="Times New Roman" pitchFamily="18" charset="0"/>
                        </a:rPr>
                        <a:t>Acteneum</a:t>
                      </a:r>
                      <a:r>
                        <a:rPr lang="en-IN" sz="1600" dirty="0" smtClean="0">
                          <a:latin typeface="Times New Roman" pitchFamily="18" charset="0"/>
                          <a:cs typeface="Times New Roman" pitchFamily="18" charset="0"/>
                        </a:rPr>
                        <a:t>; Internal Assessment Committee, IQAC</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Member, Governing Body; Member, AICUF;  Co-coordinator, B.VOC; Co-ordinator IGNOU; Member North-East Society</a:t>
                      </a:r>
                      <a:endParaRPr lang="en-IN" sz="1600" dirty="0">
                        <a:latin typeface="Times New Roman" pitchFamily="18" charset="0"/>
                        <a:cs typeface="Times New Roman" pitchFamily="18" charset="0"/>
                      </a:endParaRPr>
                    </a:p>
                  </a:txBody>
                  <a:tcPr/>
                </a:tc>
                <a:tc>
                  <a:txBody>
                    <a:bodyPr/>
                    <a:lstStyle/>
                    <a:p>
                      <a:r>
                        <a:rPr lang="en-US" sz="1600" dirty="0" smtClean="0">
                          <a:latin typeface="Times New Roman" pitchFamily="18" charset="0"/>
                          <a:cs typeface="Times New Roman" pitchFamily="18" charset="0"/>
                        </a:rPr>
                        <a:t>Question paper Setting</a:t>
                      </a:r>
                      <a:endParaRPr lang="en-IN" sz="1600" dirty="0">
                        <a:latin typeface="Times New Roman" pitchFamily="18" charset="0"/>
                        <a:cs typeface="Times New Roman" pitchFamily="18" charset="0"/>
                      </a:endParaRPr>
                    </a:p>
                  </a:txBody>
                  <a:tcPr/>
                </a:tc>
              </a:tr>
              <a:tr h="1173409">
                <a:tc>
                  <a:txBody>
                    <a:bodyPr/>
                    <a:lstStyle/>
                    <a:p>
                      <a:r>
                        <a:rPr lang="en-IN" sz="1600" dirty="0" smtClean="0">
                          <a:latin typeface="Times New Roman" pitchFamily="18" charset="0"/>
                          <a:cs typeface="Times New Roman" pitchFamily="18" charset="0"/>
                        </a:rPr>
                        <a:t>Dr </a:t>
                      </a:r>
                      <a:r>
                        <a:rPr lang="en-IN" sz="1600" dirty="0" err="1" smtClean="0">
                          <a:latin typeface="Times New Roman" pitchFamily="18" charset="0"/>
                          <a:cs typeface="Times New Roman" pitchFamily="18" charset="0"/>
                        </a:rPr>
                        <a:t>Saumya</a:t>
                      </a:r>
                      <a:r>
                        <a:rPr lang="en-IN" sz="1600" dirty="0" smtClean="0">
                          <a:latin typeface="Times New Roman" pitchFamily="18" charset="0"/>
                          <a:cs typeface="Times New Roman" pitchFamily="18" charset="0"/>
                        </a:rPr>
                        <a:t> Varghese</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B.A. </a:t>
                      </a:r>
                      <a:r>
                        <a:rPr lang="en-IN" sz="1600" dirty="0" err="1" smtClean="0">
                          <a:latin typeface="Times New Roman" pitchFamily="18" charset="0"/>
                          <a:cs typeface="Times New Roman" pitchFamily="18" charset="0"/>
                        </a:rPr>
                        <a:t>Prog</a:t>
                      </a:r>
                      <a:r>
                        <a:rPr lang="en-IN" sz="1600" dirty="0" smtClean="0">
                          <a:latin typeface="Times New Roman" pitchFamily="18" charset="0"/>
                          <a:cs typeface="Times New Roman" pitchFamily="18" charset="0"/>
                        </a:rPr>
                        <a:t>. Admission Committee; PTSA</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Member, Governing Body; Convenor, UGC Coaching for Civil Services for SC/ST/OBC/Minority; Member AICUF; Secretary, Staff Association; Convocation </a:t>
                      </a:r>
                      <a:endParaRPr lang="en-IN" sz="1600" dirty="0">
                        <a:latin typeface="Times New Roman" pitchFamily="18" charset="0"/>
                        <a:cs typeface="Times New Roman" pitchFamily="18" charset="0"/>
                      </a:endParaRPr>
                    </a:p>
                  </a:txBody>
                  <a:tcPr/>
                </a:tc>
                <a:tc>
                  <a:txBody>
                    <a:bodyPr/>
                    <a:lstStyle/>
                    <a:p>
                      <a:r>
                        <a:rPr lang="en-IN" sz="1600" dirty="0" smtClean="0">
                          <a:latin typeface="Times New Roman" pitchFamily="18" charset="0"/>
                          <a:cs typeface="Times New Roman" pitchFamily="18" charset="0"/>
                        </a:rPr>
                        <a:t>Question paper Setting</a:t>
                      </a:r>
                      <a:endParaRPr lang="en-IN" sz="16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417638"/>
          </a:xfrm>
        </p:spPr>
        <p:txBody>
          <a:bodyPr>
            <a:normAutofit/>
          </a:bodyPr>
          <a:lstStyle/>
          <a:p>
            <a:r>
              <a:rPr lang="en-IN" sz="2400" b="1" dirty="0" smtClean="0">
                <a:solidFill>
                  <a:srgbClr val="0070C0"/>
                </a:solidFill>
                <a:latin typeface="Algerian" pitchFamily="82" charset="0"/>
              </a:rPr>
              <a:t>Achievements/awards/recognition</a:t>
            </a:r>
            <a:endParaRPr lang="en-IN" sz="2400" dirty="0"/>
          </a:p>
        </p:txBody>
      </p:sp>
      <p:graphicFrame>
        <p:nvGraphicFramePr>
          <p:cNvPr id="6" name="Content Placeholder 5"/>
          <p:cNvGraphicFramePr>
            <a:graphicFrameLocks noGrp="1"/>
          </p:cNvGraphicFramePr>
          <p:nvPr>
            <p:ph idx="1"/>
          </p:nvPr>
        </p:nvGraphicFramePr>
        <p:xfrm>
          <a:off x="381000" y="838200"/>
          <a:ext cx="8382000" cy="5974080"/>
        </p:xfrm>
        <a:graphic>
          <a:graphicData uri="http://schemas.openxmlformats.org/drawingml/2006/table">
            <a:tbl>
              <a:tblPr firstRow="1" bandRow="1">
                <a:tableStyleId>{5C22544A-7EE6-4342-B048-85BDC9FD1C3A}</a:tableStyleId>
              </a:tblPr>
              <a:tblGrid>
                <a:gridCol w="2095500"/>
                <a:gridCol w="2017890"/>
                <a:gridCol w="2173110"/>
                <a:gridCol w="2095500"/>
              </a:tblGrid>
              <a:tr h="76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Name</a:t>
                      </a:r>
                    </a:p>
                    <a:p>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Committees/ Editorial Boards</a:t>
                      </a:r>
                    </a:p>
                    <a:p>
                      <a:pPr algn="ctr"/>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College-level Administrative Tasks</a:t>
                      </a:r>
                    </a:p>
                    <a:p>
                      <a:endParaRPr lang="en-IN"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University Assignments</a:t>
                      </a:r>
                    </a:p>
                    <a:p>
                      <a:endParaRPr lang="en-IN" dirty="0"/>
                    </a:p>
                  </a:txBody>
                  <a:tcPr/>
                </a:tc>
              </a:tr>
              <a:tr h="1143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Dr </a:t>
                      </a:r>
                      <a:r>
                        <a:rPr lang="en-IN" sz="1400" dirty="0" err="1" smtClean="0">
                          <a:latin typeface="Times New Roman" pitchFamily="18" charset="0"/>
                          <a:cs typeface="Times New Roman" pitchFamily="18" charset="0"/>
                        </a:rPr>
                        <a:t>Amita</a:t>
                      </a:r>
                      <a:r>
                        <a:rPr lang="en-IN" sz="1400" dirty="0" smtClean="0">
                          <a:latin typeface="Times New Roman" pitchFamily="18" charset="0"/>
                          <a:cs typeface="Times New Roman" pitchFamily="18" charset="0"/>
                        </a:rPr>
                        <a:t> </a:t>
                      </a:r>
                      <a:r>
                        <a:rPr lang="en-IN" sz="1400" dirty="0" err="1" smtClean="0">
                          <a:latin typeface="Times New Roman" pitchFamily="18" charset="0"/>
                          <a:cs typeface="Times New Roman" pitchFamily="18" charset="0"/>
                        </a:rPr>
                        <a:t>Paliwal</a:t>
                      </a:r>
                      <a:endParaRPr lang="en-IN" sz="1400" dirty="0" smtClean="0">
                        <a:latin typeface="Times New Roman" pitchFamily="18" charset="0"/>
                        <a:cs typeface="Times New Roman" pitchFamily="18" charset="0"/>
                      </a:endParaRPr>
                    </a:p>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ECA Committee </a:t>
                      </a:r>
                    </a:p>
                    <a:p>
                      <a:endParaRPr lang="en-IN" sz="1400" dirty="0"/>
                    </a:p>
                  </a:txBody>
                  <a:tcPr/>
                </a:tc>
                <a:tc>
                  <a:txBody>
                    <a:bodyPr/>
                    <a:lstStyle/>
                    <a:p>
                      <a:r>
                        <a:rPr lang="en-IN" sz="1400" i="0" dirty="0" smtClean="0">
                          <a:latin typeface="Times New Roman" pitchFamily="18" charset="0"/>
                          <a:cs typeface="Times New Roman" pitchFamily="18" charset="0"/>
                        </a:rPr>
                        <a:t>Convenor: </a:t>
                      </a:r>
                      <a:r>
                        <a:rPr lang="en-IN" sz="1400" i="0" dirty="0" err="1" smtClean="0">
                          <a:latin typeface="Times New Roman" pitchFamily="18" charset="0"/>
                          <a:cs typeface="Times New Roman" pitchFamily="18" charset="0"/>
                        </a:rPr>
                        <a:t>Mudra</a:t>
                      </a:r>
                      <a:r>
                        <a:rPr lang="en-IN" sz="1400" i="0" dirty="0" smtClean="0">
                          <a:latin typeface="Times New Roman" pitchFamily="18" charset="0"/>
                          <a:cs typeface="Times New Roman" pitchFamily="18" charset="0"/>
                        </a:rPr>
                        <a:t>, Students’ Council; Convenor,</a:t>
                      </a:r>
                    </a:p>
                    <a:p>
                      <a:r>
                        <a:rPr lang="en-IN" sz="1400" i="0" dirty="0" err="1" smtClean="0">
                          <a:latin typeface="Times New Roman" pitchFamily="18" charset="0"/>
                          <a:cs typeface="Times New Roman" pitchFamily="18" charset="0"/>
                        </a:rPr>
                        <a:t>Dastaan</a:t>
                      </a:r>
                      <a:r>
                        <a:rPr lang="en-IN" sz="1400" i="0" dirty="0" smtClean="0">
                          <a:latin typeface="Times New Roman" pitchFamily="18" charset="0"/>
                          <a:cs typeface="Times New Roman" pitchFamily="18" charset="0"/>
                        </a:rPr>
                        <a:t>: Art and Architecture Society</a:t>
                      </a:r>
                    </a:p>
                    <a:p>
                      <a:endParaRPr lang="en-IN" sz="1400" dirty="0"/>
                    </a:p>
                  </a:txBody>
                  <a:tcPr/>
                </a:tc>
                <a:tc>
                  <a:txBody>
                    <a:bodyPr/>
                    <a:lstStyle/>
                    <a:p>
                      <a:endParaRPr lang="en-IN" sz="1400" dirty="0"/>
                    </a:p>
                  </a:txBody>
                  <a:tcPr/>
                </a:tc>
              </a:tr>
              <a:tr h="1600200">
                <a:tc>
                  <a:txBody>
                    <a:bodyPr/>
                    <a:lstStyle/>
                    <a:p>
                      <a:r>
                        <a:rPr lang="en-IN" sz="1400" kern="1200" dirty="0" smtClean="0">
                          <a:solidFill>
                            <a:schemeClr val="dk1"/>
                          </a:solidFill>
                          <a:latin typeface="Times New Roman" pitchFamily="18" charset="0"/>
                          <a:ea typeface="+mn-ea"/>
                          <a:cs typeface="Times New Roman" pitchFamily="18" charset="0"/>
                        </a:rPr>
                        <a:t>Dr </a:t>
                      </a:r>
                      <a:r>
                        <a:rPr lang="en-IN" sz="1400" kern="1200" dirty="0" err="1" smtClean="0">
                          <a:solidFill>
                            <a:schemeClr val="dk1"/>
                          </a:solidFill>
                          <a:latin typeface="Times New Roman" pitchFamily="18" charset="0"/>
                          <a:ea typeface="+mn-ea"/>
                          <a:cs typeface="Times New Roman" pitchFamily="18" charset="0"/>
                        </a:rPr>
                        <a:t>Richa</a:t>
                      </a:r>
                      <a:r>
                        <a:rPr lang="en-IN" sz="1400" kern="1200" dirty="0" smtClean="0">
                          <a:solidFill>
                            <a:schemeClr val="dk1"/>
                          </a:solidFill>
                          <a:latin typeface="Times New Roman" pitchFamily="18" charset="0"/>
                          <a:ea typeface="+mn-ea"/>
                          <a:cs typeface="Times New Roman" pitchFamily="18" charset="0"/>
                        </a:rPr>
                        <a:t> Raj</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Discipline Committee; B.A. </a:t>
                      </a:r>
                      <a:r>
                        <a:rPr lang="en-IN" sz="1400" dirty="0" err="1" smtClean="0">
                          <a:latin typeface="Times New Roman" pitchFamily="18" charset="0"/>
                          <a:cs typeface="Times New Roman" pitchFamily="18" charset="0"/>
                        </a:rPr>
                        <a:t>Prog</a:t>
                      </a:r>
                      <a:r>
                        <a:rPr lang="en-IN" sz="1400" dirty="0" smtClean="0">
                          <a:latin typeface="Times New Roman" pitchFamily="18" charset="0"/>
                          <a:cs typeface="Times New Roman" pitchFamily="18" charset="0"/>
                        </a:rPr>
                        <a:t> Admission Committee</a:t>
                      </a:r>
                    </a:p>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Convenor, UGC Coaching for Civil Services for SC/ST/OBC/Minority;  Caretaker National Cadet Corps; PTSA; Convocation; History Association</a:t>
                      </a:r>
                    </a:p>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Member, Academic Council</a:t>
                      </a:r>
                    </a:p>
                    <a:p>
                      <a:endParaRPr lang="en-IN" sz="1400" dirty="0"/>
                    </a:p>
                  </a:txBody>
                  <a:tcPr/>
                </a:tc>
              </a:tr>
              <a:tr h="1371600">
                <a:tc>
                  <a:txBody>
                    <a:bodyPr/>
                    <a:lstStyle/>
                    <a:p>
                      <a:r>
                        <a:rPr lang="en-IN" sz="1400" dirty="0" smtClean="0">
                          <a:latin typeface="Times New Roman" pitchFamily="18" charset="0"/>
                          <a:cs typeface="Times New Roman" pitchFamily="18" charset="0"/>
                        </a:rPr>
                        <a:t>Dr Maya John</a:t>
                      </a:r>
                      <a:endParaRPr lang="en-IN"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Member, Editorial Board: The JMC Review; Member, Internal Complaints Committee</a:t>
                      </a:r>
                    </a:p>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Convenor: WSC; Secretary Staff Association; Member, Research Committee; Convenor, Film Appreciation Society</a:t>
                      </a:r>
                    </a:p>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Question Paper Setting; </a:t>
                      </a:r>
                      <a:r>
                        <a:rPr lang="en-IN" sz="1400" dirty="0" err="1" smtClean="0">
                          <a:latin typeface="Times New Roman" pitchFamily="18" charset="0"/>
                          <a:cs typeface="Times New Roman" pitchFamily="18" charset="0"/>
                        </a:rPr>
                        <a:t>B.El.Ed</a:t>
                      </a:r>
                      <a:r>
                        <a:rPr lang="en-IN" sz="1400" dirty="0" smtClean="0">
                          <a:latin typeface="Times New Roman" pitchFamily="18" charset="0"/>
                          <a:cs typeface="Times New Roman" pitchFamily="18" charset="0"/>
                        </a:rPr>
                        <a:t>. Course Revision</a:t>
                      </a:r>
                    </a:p>
                    <a:p>
                      <a:endParaRPr lang="en-IN" sz="1400" dirty="0"/>
                    </a:p>
                  </a:txBody>
                  <a:tcPr/>
                </a:tc>
              </a:tr>
              <a:tr h="518160">
                <a:tc>
                  <a:txBody>
                    <a:bodyPr/>
                    <a:lstStyle/>
                    <a:p>
                      <a:r>
                        <a:rPr lang="en-IN" sz="1400" dirty="0" smtClean="0">
                          <a:latin typeface="Times New Roman" pitchFamily="18" charset="0"/>
                          <a:cs typeface="Times New Roman" pitchFamily="18" charset="0"/>
                        </a:rPr>
                        <a:t>Dr M. </a:t>
                      </a:r>
                      <a:r>
                        <a:rPr lang="en-IN" sz="1400" dirty="0" err="1" smtClean="0">
                          <a:latin typeface="Times New Roman" pitchFamily="18" charset="0"/>
                          <a:cs typeface="Times New Roman" pitchFamily="18" charset="0"/>
                        </a:rPr>
                        <a:t>Christhu</a:t>
                      </a:r>
                      <a:r>
                        <a:rPr lang="en-IN" sz="1400" dirty="0" smtClean="0">
                          <a:latin typeface="Times New Roman" pitchFamily="18" charset="0"/>
                          <a:cs typeface="Times New Roman" pitchFamily="18" charset="0"/>
                        </a:rPr>
                        <a:t> Doss</a:t>
                      </a:r>
                      <a:endParaRPr lang="en-IN" sz="1400" dirty="0">
                        <a:latin typeface="Times New Roman" pitchFamily="18" charset="0"/>
                        <a:cs typeface="Times New Roman" pitchFamily="18" charset="0"/>
                      </a:endParaRPr>
                    </a:p>
                  </a:txBody>
                  <a:tcPr/>
                </a:tc>
                <a:tc>
                  <a:txBody>
                    <a:bodyPr/>
                    <a:lstStyle/>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400" dirty="0" smtClean="0">
                          <a:latin typeface="Times New Roman" pitchFamily="18" charset="0"/>
                          <a:cs typeface="Times New Roman" pitchFamily="18" charset="0"/>
                        </a:rPr>
                        <a:t>Member, AICUF</a:t>
                      </a:r>
                    </a:p>
                    <a:p>
                      <a:endParaRPr lang="en-IN"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Question Paper Setting</a:t>
                      </a:r>
                      <a:endParaRPr lang="en-IN" sz="1400" dirty="0" smtClean="0">
                        <a:latin typeface="Times New Roman" pitchFamily="18" charset="0"/>
                        <a:cs typeface="Times New Roman" pitchFamily="18" charset="0"/>
                      </a:endParaRPr>
                    </a:p>
                    <a:p>
                      <a:endParaRPr lang="en-IN" sz="14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1996</Words>
  <Application>Microsoft Office PowerPoint</Application>
  <PresentationFormat>On-screen Show (4:3)</PresentationFormat>
  <Paragraphs>348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 OUR VISION</vt:lpstr>
      <vt:lpstr>Department PROFILE</vt:lpstr>
      <vt:lpstr>FACULTY PROFILE</vt:lpstr>
      <vt:lpstr>FACULTY PROFILE</vt:lpstr>
      <vt:lpstr>FACULTY ‘S ACADEMIC PROGRESSION</vt:lpstr>
      <vt:lpstr>National and international projects       </vt:lpstr>
      <vt:lpstr>Achievements/awards/recognition</vt:lpstr>
      <vt:lpstr>Achievements/awards/recognition</vt:lpstr>
      <vt:lpstr>VISITS TO THE DEPARTMENT (by eminent academicians and resource persons)</vt:lpstr>
      <vt:lpstr>VISITS TO THE DEPARTMENT (by eminent academicians and resource persons)</vt:lpstr>
      <vt:lpstr>VISITS TO THE DEPARTMENT (by eminent academicians and resource persons)</vt:lpstr>
      <vt:lpstr>Innovative teaching methods </vt:lpstr>
      <vt:lpstr>Alumni report</vt:lpstr>
      <vt:lpstr>Alumni report</vt:lpstr>
      <vt:lpstr>Department meetings/activities/events </vt:lpstr>
      <vt:lpstr>Department meetings/activities/events </vt:lpstr>
      <vt:lpstr>Department meetings/activities/events </vt:lpstr>
      <vt:lpstr>StudentS’ progression</vt:lpstr>
      <vt:lpstr>StudentS’ progression</vt:lpstr>
      <vt:lpstr>Outreach activities</vt:lpstr>
      <vt:lpstr>S.w.o.c. analysis</vt:lpstr>
      <vt:lpstr>Future plans</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367</cp:revision>
  <dcterms:created xsi:type="dcterms:W3CDTF">2006-08-16T00:00:00Z</dcterms:created>
  <dcterms:modified xsi:type="dcterms:W3CDTF">2018-04-17T01:25:56Z</dcterms:modified>
</cp:coreProperties>
</file>